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4"/>
  </p:sldMasterIdLst>
  <p:notesMasterIdLst>
    <p:notesMasterId r:id="rId32"/>
  </p:notesMasterIdLst>
  <p:sldIdLst>
    <p:sldId id="258" r:id="rId5"/>
    <p:sldId id="260" r:id="rId6"/>
    <p:sldId id="257" r:id="rId7"/>
    <p:sldId id="261" r:id="rId8"/>
    <p:sldId id="275" r:id="rId9"/>
    <p:sldId id="276" r:id="rId10"/>
    <p:sldId id="279" r:id="rId11"/>
    <p:sldId id="266" r:id="rId12"/>
    <p:sldId id="273" r:id="rId13"/>
    <p:sldId id="268" r:id="rId14"/>
    <p:sldId id="262" r:id="rId15"/>
    <p:sldId id="300" r:id="rId16"/>
    <p:sldId id="303" r:id="rId17"/>
    <p:sldId id="305" r:id="rId18"/>
    <p:sldId id="264" r:id="rId19"/>
    <p:sldId id="307" r:id="rId20"/>
    <p:sldId id="295" r:id="rId21"/>
    <p:sldId id="301" r:id="rId22"/>
    <p:sldId id="282" r:id="rId23"/>
    <p:sldId id="311" r:id="rId24"/>
    <p:sldId id="291" r:id="rId25"/>
    <p:sldId id="294" r:id="rId26"/>
    <p:sldId id="299" r:id="rId27"/>
    <p:sldId id="308" r:id="rId28"/>
    <p:sldId id="309" r:id="rId29"/>
    <p:sldId id="310" r:id="rId30"/>
    <p:sldId id="26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D487409-2B55-02CD-1BF5-56A5FE80048F}" name="Suraj Shiva Kumar" initials="SK" userId="S::suraj36@usf.edu::93bd9270-4eb8-46a1-ad4e-184ca64e85c0" providerId="AD"/>
  <p188:author id="{37B38379-2F7C-D94C-DF32-613F60B9B428}" name="Ganesh Talluri" initials="" userId="S::ganeshtalluri@usf.edu::51872855-fa10-4f19-81cf-1affdf7b4cd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8CE837-AEDE-C988-9A8C-92D7FC25D132}" v="274" dt="2023-11-07T01:44:57.181"/>
    <p1510:client id="{3F83A13A-D1BB-EBF1-C5D7-3EC76527EA86}" v="412" dt="2023-11-07T02:03:58.005"/>
    <p1510:client id="{514DE3D0-53CF-4E88-B642-50E5A506DA96}" v="225" dt="2023-11-06T22:06:11.612"/>
    <p1510:client id="{5BA976D6-8F8C-4D59-A282-C781803A2683}" v="1098" vWet="1100" dt="2023-11-07T06:14:23.743"/>
    <p1510:client id="{71DD083E-A91D-41BE-B54C-7A8887EA8E02}" v="503" dt="2023-11-06T22:05:07.387"/>
    <p1510:client id="{9D92902B-6C09-9EB0-F971-86A3520B5EFB}" v="917" dt="2023-11-07T02:33:36.626"/>
    <p1510:client id="{B0901DE4-5A75-9B1C-9732-025EC92036BB}" v="3" dt="2023-11-07T05:42:28.539"/>
    <p1510:client id="{DEAF18D5-331B-73E5-117D-74B002AD5702}" v="611" dt="2023-11-07T06:14:42.532"/>
    <p1510:client id="{F6BCB707-7B66-4871-A400-191DBF243284}" v="693" vWet="695" dt="2023-11-07T05:02:10.885"/>
    <p1510:client id="{FC3255C8-E7FE-BDAE-ED76-0044A54CE7C5}" v="4696" dt="2023-11-07T04:50:43.523"/>
  </p1510:revLst>
</p1510:revInfo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BB70E9-3A37-41CF-9081-CC39B2CF636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FDB5F4-21C8-4180-90F0-131CDE26A867}">
      <dgm:prSet/>
      <dgm:spPr/>
      <dgm:t>
        <a:bodyPr/>
        <a:lstStyle/>
        <a:p>
          <a:r>
            <a:rPr lang="en-US">
              <a:latin typeface="Times New Roman"/>
              <a:cs typeface="Times New Roman"/>
            </a:rPr>
            <a:t>Introduction – Problem statement</a:t>
          </a:r>
        </a:p>
      </dgm:t>
    </dgm:pt>
    <dgm:pt modelId="{5B366CED-1CE6-4733-9FD5-A131263C3DDA}" type="parTrans" cxnId="{E0A4A1B8-A30C-4F9D-BC0F-8AFCD951F8D8}">
      <dgm:prSet/>
      <dgm:spPr/>
      <dgm:t>
        <a:bodyPr/>
        <a:lstStyle/>
        <a:p>
          <a:endParaRPr lang="en-US"/>
        </a:p>
      </dgm:t>
    </dgm:pt>
    <dgm:pt modelId="{B3009CC9-0681-4DC6-AAF3-8F84DA66809A}" type="sibTrans" cxnId="{E0A4A1B8-A30C-4F9D-BC0F-8AFCD951F8D8}">
      <dgm:prSet/>
      <dgm:spPr/>
      <dgm:t>
        <a:bodyPr/>
        <a:lstStyle/>
        <a:p>
          <a:endParaRPr lang="en-US"/>
        </a:p>
      </dgm:t>
    </dgm:pt>
    <dgm:pt modelId="{24A82204-BB1B-4A87-B354-F60FF4717ED8}">
      <dgm:prSet/>
      <dgm:spPr/>
      <dgm:t>
        <a:bodyPr/>
        <a:lstStyle/>
        <a:p>
          <a:r>
            <a:rPr lang="en-US">
              <a:latin typeface="Times New Roman"/>
              <a:cs typeface="Times New Roman"/>
            </a:rPr>
            <a:t>Talking about Dataset</a:t>
          </a:r>
        </a:p>
      </dgm:t>
    </dgm:pt>
    <dgm:pt modelId="{2A938C89-48B0-4B4A-A3EE-0E39A52F9C43}" type="parTrans" cxnId="{775678E3-5456-44D6-92B9-7A7E899EE11E}">
      <dgm:prSet/>
      <dgm:spPr/>
      <dgm:t>
        <a:bodyPr/>
        <a:lstStyle/>
        <a:p>
          <a:endParaRPr lang="en-US"/>
        </a:p>
      </dgm:t>
    </dgm:pt>
    <dgm:pt modelId="{F3FD113E-CD1E-4B5B-8756-19D14F104CA5}" type="sibTrans" cxnId="{775678E3-5456-44D6-92B9-7A7E899EE11E}">
      <dgm:prSet/>
      <dgm:spPr/>
      <dgm:t>
        <a:bodyPr/>
        <a:lstStyle/>
        <a:p>
          <a:endParaRPr lang="en-US"/>
        </a:p>
      </dgm:t>
    </dgm:pt>
    <dgm:pt modelId="{71AE98B0-E672-46C0-BA50-91ECDA533F5E}">
      <dgm:prSet/>
      <dgm:spPr/>
      <dgm:t>
        <a:bodyPr/>
        <a:lstStyle/>
        <a:p>
          <a:pPr rtl="0"/>
          <a:r>
            <a:rPr lang="en-US">
              <a:latin typeface="Times New Roman"/>
              <a:cs typeface="Times New Roman"/>
            </a:rPr>
            <a:t>Exploration Data Analysis </a:t>
          </a:r>
        </a:p>
      </dgm:t>
    </dgm:pt>
    <dgm:pt modelId="{A011E0D3-D14F-45F7-BCC6-7AD42F5EBF87}" type="parTrans" cxnId="{C9B26C5C-7ED1-4B9C-805E-99D52080DC36}">
      <dgm:prSet/>
      <dgm:spPr/>
      <dgm:t>
        <a:bodyPr/>
        <a:lstStyle/>
        <a:p>
          <a:endParaRPr lang="en-US"/>
        </a:p>
      </dgm:t>
    </dgm:pt>
    <dgm:pt modelId="{E42164F6-C704-41C2-99A1-8BFFF50A086E}" type="sibTrans" cxnId="{C9B26C5C-7ED1-4B9C-805E-99D52080DC36}">
      <dgm:prSet/>
      <dgm:spPr/>
      <dgm:t>
        <a:bodyPr/>
        <a:lstStyle/>
        <a:p>
          <a:endParaRPr lang="en-US"/>
        </a:p>
      </dgm:t>
    </dgm:pt>
    <dgm:pt modelId="{4321B0F7-6C40-4E5D-9690-E3689DC72BC8}">
      <dgm:prSet/>
      <dgm:spPr/>
      <dgm:t>
        <a:bodyPr/>
        <a:lstStyle/>
        <a:p>
          <a:pPr rtl="0"/>
          <a:r>
            <a:rPr lang="en-US">
              <a:latin typeface="Times New Roman"/>
              <a:cs typeface="Times New Roman"/>
            </a:rPr>
            <a:t>Data cleaning </a:t>
          </a:r>
        </a:p>
      </dgm:t>
    </dgm:pt>
    <dgm:pt modelId="{5F9DC0E3-8160-4A02-8725-FB28FC80FD92}" type="parTrans" cxnId="{B8D6466C-D2EF-4E5E-85C0-677661211273}">
      <dgm:prSet/>
      <dgm:spPr/>
      <dgm:t>
        <a:bodyPr/>
        <a:lstStyle/>
        <a:p>
          <a:endParaRPr lang="en-US"/>
        </a:p>
      </dgm:t>
    </dgm:pt>
    <dgm:pt modelId="{771DED1B-09D1-46D3-8377-AB2D9D7DDC87}" type="sibTrans" cxnId="{B8D6466C-D2EF-4E5E-85C0-677661211273}">
      <dgm:prSet/>
      <dgm:spPr/>
      <dgm:t>
        <a:bodyPr/>
        <a:lstStyle/>
        <a:p>
          <a:endParaRPr lang="en-US"/>
        </a:p>
      </dgm:t>
    </dgm:pt>
    <dgm:pt modelId="{676EC0A2-54CD-43DC-AFFC-AE076F0A24D7}">
      <dgm:prSet/>
      <dgm:spPr/>
      <dgm:t>
        <a:bodyPr/>
        <a:lstStyle/>
        <a:p>
          <a:r>
            <a:rPr lang="en-US">
              <a:latin typeface="Times New Roman"/>
              <a:cs typeface="Times New Roman"/>
            </a:rPr>
            <a:t>Data preprocessing</a:t>
          </a:r>
        </a:p>
      </dgm:t>
    </dgm:pt>
    <dgm:pt modelId="{3E62067A-AE77-4965-A714-75BAC1BFAF26}" type="parTrans" cxnId="{C5A3C62D-FFE4-4152-80DD-DE209AB3D08F}">
      <dgm:prSet/>
      <dgm:spPr/>
      <dgm:t>
        <a:bodyPr/>
        <a:lstStyle/>
        <a:p>
          <a:endParaRPr lang="en-US"/>
        </a:p>
      </dgm:t>
    </dgm:pt>
    <dgm:pt modelId="{6B5EBBD6-95D6-468F-95AF-80D368E26878}" type="sibTrans" cxnId="{C5A3C62D-FFE4-4152-80DD-DE209AB3D08F}">
      <dgm:prSet/>
      <dgm:spPr/>
      <dgm:t>
        <a:bodyPr/>
        <a:lstStyle/>
        <a:p>
          <a:endParaRPr lang="en-US"/>
        </a:p>
      </dgm:t>
    </dgm:pt>
    <dgm:pt modelId="{39CFA496-C262-49BE-9F96-1A42822BF655}">
      <dgm:prSet/>
      <dgm:spPr/>
      <dgm:t>
        <a:bodyPr/>
        <a:lstStyle/>
        <a:p>
          <a:pPr rtl="0"/>
          <a:r>
            <a:rPr lang="en-US">
              <a:latin typeface="Times New Roman"/>
              <a:cs typeface="Times New Roman"/>
            </a:rPr>
            <a:t>Price Prediction : Models Fitting </a:t>
          </a:r>
        </a:p>
      </dgm:t>
    </dgm:pt>
    <dgm:pt modelId="{28D5DB91-B8B2-4141-AA6B-A8645F572490}" type="parTrans" cxnId="{040E54F6-9108-4478-9586-AC8AA056B757}">
      <dgm:prSet/>
      <dgm:spPr/>
      <dgm:t>
        <a:bodyPr/>
        <a:lstStyle/>
        <a:p>
          <a:endParaRPr lang="en-US"/>
        </a:p>
      </dgm:t>
    </dgm:pt>
    <dgm:pt modelId="{217A5057-45B1-45D5-9BB4-F2B9F6E5C4A4}" type="sibTrans" cxnId="{040E54F6-9108-4478-9586-AC8AA056B757}">
      <dgm:prSet/>
      <dgm:spPr/>
      <dgm:t>
        <a:bodyPr/>
        <a:lstStyle/>
        <a:p>
          <a:endParaRPr lang="en-US"/>
        </a:p>
      </dgm:t>
    </dgm:pt>
    <dgm:pt modelId="{AC80699E-8E82-42A1-8A4A-FA0C9A971DFD}">
      <dgm:prSet/>
      <dgm:spPr/>
      <dgm:t>
        <a:bodyPr/>
        <a:lstStyle/>
        <a:p>
          <a:r>
            <a:rPr lang="en-US">
              <a:latin typeface="Times New Roman"/>
              <a:cs typeface="Times New Roman"/>
            </a:rPr>
            <a:t>Hyperparameter tuning</a:t>
          </a:r>
        </a:p>
      </dgm:t>
    </dgm:pt>
    <dgm:pt modelId="{5283BFCC-10B1-41AA-AF75-8BD40901BF1D}" type="parTrans" cxnId="{A4C9F6CA-7098-417C-A52C-5DFCA451CC1D}">
      <dgm:prSet/>
      <dgm:spPr/>
      <dgm:t>
        <a:bodyPr/>
        <a:lstStyle/>
        <a:p>
          <a:endParaRPr lang="en-US"/>
        </a:p>
      </dgm:t>
    </dgm:pt>
    <dgm:pt modelId="{0AA4F29C-4401-4B9F-A5FF-D70A1D9CCE7A}" type="sibTrans" cxnId="{A4C9F6CA-7098-417C-A52C-5DFCA451CC1D}">
      <dgm:prSet/>
      <dgm:spPr/>
      <dgm:t>
        <a:bodyPr/>
        <a:lstStyle/>
        <a:p>
          <a:endParaRPr lang="en-US"/>
        </a:p>
      </dgm:t>
    </dgm:pt>
    <dgm:pt modelId="{0241A7AF-F7F3-4FD6-A7D7-8136D99C1D42}">
      <dgm:prSet phldr="0"/>
      <dgm:spPr/>
      <dgm:t>
        <a:bodyPr/>
        <a:lstStyle/>
        <a:p>
          <a:pPr rtl="0"/>
          <a:r>
            <a:rPr lang="en-US">
              <a:solidFill>
                <a:schemeClr val="tx1"/>
              </a:solidFill>
              <a:latin typeface="Times New Roman"/>
              <a:cs typeface="Calibri"/>
            </a:rPr>
            <a:t>Results and discussion</a:t>
          </a:r>
          <a:endParaRPr lang="en-US">
            <a:solidFill>
              <a:schemeClr val="tx1"/>
            </a:solidFill>
            <a:latin typeface="Times New Roman"/>
            <a:cs typeface="Times New Roman"/>
          </a:endParaRPr>
        </a:p>
      </dgm:t>
    </dgm:pt>
    <dgm:pt modelId="{16BFA1B6-7C93-45C7-A4F4-C58506C3DE9B}" type="parTrans" cxnId="{1740CB72-C91B-4FAC-8238-C0AB175199E5}">
      <dgm:prSet/>
      <dgm:spPr/>
      <dgm:t>
        <a:bodyPr/>
        <a:lstStyle/>
        <a:p>
          <a:endParaRPr lang="en-US"/>
        </a:p>
      </dgm:t>
    </dgm:pt>
    <dgm:pt modelId="{E59DC1AA-4F78-4533-8203-58EEE82E1846}" type="sibTrans" cxnId="{1740CB72-C91B-4FAC-8238-C0AB175199E5}">
      <dgm:prSet/>
      <dgm:spPr/>
      <dgm:t>
        <a:bodyPr/>
        <a:lstStyle/>
        <a:p>
          <a:endParaRPr lang="en-US"/>
        </a:p>
      </dgm:t>
    </dgm:pt>
    <dgm:pt modelId="{4C1E71CA-C1CD-409B-8A1A-4F545F650DF6}">
      <dgm:prSet/>
      <dgm:spPr/>
      <dgm:t>
        <a:bodyPr/>
        <a:lstStyle/>
        <a:p>
          <a:r>
            <a:rPr lang="en-US">
              <a:latin typeface="Times New Roman"/>
              <a:cs typeface="Times New Roman"/>
            </a:rPr>
            <a:t>Conclusion</a:t>
          </a:r>
        </a:p>
      </dgm:t>
    </dgm:pt>
    <dgm:pt modelId="{6C37AE43-2650-452B-A74E-AB853B396E6C}" type="parTrans" cxnId="{4B9ACCD7-9C40-44D4-81D7-2721A4FCDBDC}">
      <dgm:prSet/>
      <dgm:spPr/>
      <dgm:t>
        <a:bodyPr/>
        <a:lstStyle/>
        <a:p>
          <a:endParaRPr lang="en-US"/>
        </a:p>
      </dgm:t>
    </dgm:pt>
    <dgm:pt modelId="{43F5FC7E-8539-4EAC-9BDD-41CCC7C1956B}" type="sibTrans" cxnId="{4B9ACCD7-9C40-44D4-81D7-2721A4FCDBDC}">
      <dgm:prSet/>
      <dgm:spPr/>
      <dgm:t>
        <a:bodyPr/>
        <a:lstStyle/>
        <a:p>
          <a:endParaRPr lang="en-US"/>
        </a:p>
      </dgm:t>
    </dgm:pt>
    <dgm:pt modelId="{29CF71B6-CD51-4187-9F68-1EE3B1CF07C3}">
      <dgm:prSet phldr="0"/>
      <dgm:spPr/>
      <dgm:t>
        <a:bodyPr/>
        <a:lstStyle/>
        <a:p>
          <a:pPr rtl="0"/>
          <a:r>
            <a:rPr lang="en-US">
              <a:latin typeface="Times New Roman"/>
              <a:cs typeface="Times New Roman"/>
            </a:rPr>
            <a:t>Recommender System</a:t>
          </a:r>
        </a:p>
      </dgm:t>
    </dgm:pt>
    <dgm:pt modelId="{5611851C-607B-450D-86A3-8F9DAB2FA648}" type="parTrans" cxnId="{59521499-B7A3-42BE-A2AA-92060994B771}">
      <dgm:prSet/>
      <dgm:spPr/>
    </dgm:pt>
    <dgm:pt modelId="{63D1A2FF-EC7E-4F91-AA8E-38F0E6A82BE2}" type="sibTrans" cxnId="{59521499-B7A3-42BE-A2AA-92060994B771}">
      <dgm:prSet/>
      <dgm:spPr/>
    </dgm:pt>
    <dgm:pt modelId="{6B215703-B13B-4E95-AE0A-CB014282694D}">
      <dgm:prSet phldr="0"/>
      <dgm:spPr/>
      <dgm:t>
        <a:bodyPr/>
        <a:lstStyle/>
        <a:p>
          <a:pPr rtl="0"/>
          <a:r>
            <a:rPr lang="en-US">
              <a:latin typeface="Times New Roman"/>
              <a:cs typeface="Times New Roman"/>
            </a:rPr>
            <a:t>Improvement Scope</a:t>
          </a:r>
        </a:p>
      </dgm:t>
    </dgm:pt>
    <dgm:pt modelId="{776045E2-956E-43AC-8772-5446BDC4F15D}" type="parTrans" cxnId="{5FEEEA79-74AB-4F4F-8990-BE8E8552F5CD}">
      <dgm:prSet/>
      <dgm:spPr/>
    </dgm:pt>
    <dgm:pt modelId="{06E9C86E-75B0-4CDF-A031-2CFAB152F172}" type="sibTrans" cxnId="{5FEEEA79-74AB-4F4F-8990-BE8E8552F5CD}">
      <dgm:prSet/>
      <dgm:spPr/>
    </dgm:pt>
    <dgm:pt modelId="{F2E4FB17-9D5F-41C5-99EB-AE251BA125CD}" type="pres">
      <dgm:prSet presAssocID="{A2BB70E9-3A37-41CF-9081-CC39B2CF6369}" presName="linear" presStyleCnt="0">
        <dgm:presLayoutVars>
          <dgm:animLvl val="lvl"/>
          <dgm:resizeHandles val="exact"/>
        </dgm:presLayoutVars>
      </dgm:prSet>
      <dgm:spPr/>
    </dgm:pt>
    <dgm:pt modelId="{010C2FF7-7DDE-41D6-9644-4F698337E1BE}" type="pres">
      <dgm:prSet presAssocID="{87FDB5F4-21C8-4180-90F0-131CDE26A867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0D1F1EC4-763E-45FA-B973-E9E0B7534588}" type="pres">
      <dgm:prSet presAssocID="{B3009CC9-0681-4DC6-AAF3-8F84DA66809A}" presName="spacer" presStyleCnt="0"/>
      <dgm:spPr/>
    </dgm:pt>
    <dgm:pt modelId="{5D07E326-66FF-459D-8D61-BC448FE26B62}" type="pres">
      <dgm:prSet presAssocID="{24A82204-BB1B-4A87-B354-F60FF4717ED8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45FD0ECC-8019-43C1-8295-CD8F132C50E4}" type="pres">
      <dgm:prSet presAssocID="{F3FD113E-CD1E-4B5B-8756-19D14F104CA5}" presName="spacer" presStyleCnt="0"/>
      <dgm:spPr/>
    </dgm:pt>
    <dgm:pt modelId="{2BEA66B8-7E29-4753-B9A3-66FDE0DFB617}" type="pres">
      <dgm:prSet presAssocID="{71AE98B0-E672-46C0-BA50-91ECDA533F5E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460E646B-D2AC-405F-A1EB-B789CA91C9BE}" type="pres">
      <dgm:prSet presAssocID="{71AE98B0-E672-46C0-BA50-91ECDA533F5E}" presName="childText" presStyleLbl="revTx" presStyleIdx="0" presStyleCnt="2">
        <dgm:presLayoutVars>
          <dgm:bulletEnabled val="1"/>
        </dgm:presLayoutVars>
      </dgm:prSet>
      <dgm:spPr/>
    </dgm:pt>
    <dgm:pt modelId="{488B9CA9-9A75-4B08-B96A-40985EA7E114}" type="pres">
      <dgm:prSet presAssocID="{39CFA496-C262-49BE-9F96-1A42822BF655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287E87B0-7DDE-4F5B-B027-BEE78D2AE7FD}" type="pres">
      <dgm:prSet presAssocID="{39CFA496-C262-49BE-9F96-1A42822BF655}" presName="childText" presStyleLbl="revTx" presStyleIdx="1" presStyleCnt="2">
        <dgm:presLayoutVars>
          <dgm:bulletEnabled val="1"/>
        </dgm:presLayoutVars>
      </dgm:prSet>
      <dgm:spPr/>
    </dgm:pt>
    <dgm:pt modelId="{D0B45E4C-66FC-4D44-BCB8-41EB07963CB8}" type="pres">
      <dgm:prSet presAssocID="{0241A7AF-F7F3-4FD6-A7D7-8136D99C1D42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CEB208F1-D9C5-44D4-869A-6DDC94A63A15}" type="pres">
      <dgm:prSet presAssocID="{E59DC1AA-4F78-4533-8203-58EEE82E1846}" presName="spacer" presStyleCnt="0"/>
      <dgm:spPr/>
    </dgm:pt>
    <dgm:pt modelId="{74E081E3-3BA1-4330-ACE7-BCF5E9C8B363}" type="pres">
      <dgm:prSet presAssocID="{29CF71B6-CD51-4187-9F68-1EE3B1CF07C3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41855A8F-94E1-46F0-A3C2-BD2F60B0A17C}" type="pres">
      <dgm:prSet presAssocID="{63D1A2FF-EC7E-4F91-AA8E-38F0E6A82BE2}" presName="spacer" presStyleCnt="0"/>
      <dgm:spPr/>
    </dgm:pt>
    <dgm:pt modelId="{6744840D-6F90-4032-ADD6-2483B92F9A61}" type="pres">
      <dgm:prSet presAssocID="{6B215703-B13B-4E95-AE0A-CB014282694D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3E1F969A-5BE3-4066-9BB4-472455DCEF1E}" type="pres">
      <dgm:prSet presAssocID="{06E9C86E-75B0-4CDF-A031-2CFAB152F172}" presName="spacer" presStyleCnt="0"/>
      <dgm:spPr/>
    </dgm:pt>
    <dgm:pt modelId="{1BC52D73-C7D4-4EC5-86A0-98F2BD90CCD3}" type="pres">
      <dgm:prSet presAssocID="{4C1E71CA-C1CD-409B-8A1A-4F545F650DF6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95075C07-48E5-411C-965F-5CBDED412F15}" type="presOf" srcId="{87FDB5F4-21C8-4180-90F0-131CDE26A867}" destId="{010C2FF7-7DDE-41D6-9644-4F698337E1BE}" srcOrd="0" destOrd="0" presId="urn:microsoft.com/office/officeart/2005/8/layout/vList2"/>
    <dgm:cxn modelId="{48A90318-3072-470A-A0B1-3945B0FDA727}" type="presOf" srcId="{A2BB70E9-3A37-41CF-9081-CC39B2CF6369}" destId="{F2E4FB17-9D5F-41C5-99EB-AE251BA125CD}" srcOrd="0" destOrd="0" presId="urn:microsoft.com/office/officeart/2005/8/layout/vList2"/>
    <dgm:cxn modelId="{F43C781B-4788-4973-9EE7-BC6F773DE9B3}" type="presOf" srcId="{39CFA496-C262-49BE-9F96-1A42822BF655}" destId="{488B9CA9-9A75-4B08-B96A-40985EA7E114}" srcOrd="0" destOrd="0" presId="urn:microsoft.com/office/officeart/2005/8/layout/vList2"/>
    <dgm:cxn modelId="{9F526529-8C6F-481C-A350-CD719F352E3F}" type="presOf" srcId="{AC80699E-8E82-42A1-8A4A-FA0C9A971DFD}" destId="{287E87B0-7DDE-4F5B-B027-BEE78D2AE7FD}" srcOrd="0" destOrd="0" presId="urn:microsoft.com/office/officeart/2005/8/layout/vList2"/>
    <dgm:cxn modelId="{C5A3C62D-FFE4-4152-80DD-DE209AB3D08F}" srcId="{71AE98B0-E672-46C0-BA50-91ECDA533F5E}" destId="{676EC0A2-54CD-43DC-AFFC-AE076F0A24D7}" srcOrd="1" destOrd="0" parTransId="{3E62067A-AE77-4965-A714-75BAC1BFAF26}" sibTransId="{6B5EBBD6-95D6-468F-95AF-80D368E26878}"/>
    <dgm:cxn modelId="{117D873E-B7FE-466A-8FB2-2AD538B9B3FC}" type="presOf" srcId="{676EC0A2-54CD-43DC-AFFC-AE076F0A24D7}" destId="{460E646B-D2AC-405F-A1EB-B789CA91C9BE}" srcOrd="0" destOrd="1" presId="urn:microsoft.com/office/officeart/2005/8/layout/vList2"/>
    <dgm:cxn modelId="{C9B26C5C-7ED1-4B9C-805E-99D52080DC36}" srcId="{A2BB70E9-3A37-41CF-9081-CC39B2CF6369}" destId="{71AE98B0-E672-46C0-BA50-91ECDA533F5E}" srcOrd="2" destOrd="0" parTransId="{A011E0D3-D14F-45F7-BCC6-7AD42F5EBF87}" sibTransId="{E42164F6-C704-41C2-99A1-8BFFF50A086E}"/>
    <dgm:cxn modelId="{D1C8B961-9E30-4B4E-B73C-B340082E6982}" type="presOf" srcId="{4C1E71CA-C1CD-409B-8A1A-4F545F650DF6}" destId="{1BC52D73-C7D4-4EC5-86A0-98F2BD90CCD3}" srcOrd="0" destOrd="0" presId="urn:microsoft.com/office/officeart/2005/8/layout/vList2"/>
    <dgm:cxn modelId="{B8D6466C-D2EF-4E5E-85C0-677661211273}" srcId="{71AE98B0-E672-46C0-BA50-91ECDA533F5E}" destId="{4321B0F7-6C40-4E5D-9690-E3689DC72BC8}" srcOrd="0" destOrd="0" parTransId="{5F9DC0E3-8160-4A02-8725-FB28FC80FD92}" sibTransId="{771DED1B-09D1-46D3-8377-AB2D9D7DDC87}"/>
    <dgm:cxn modelId="{AD3F7B72-3670-4FE1-A67F-987AFCFB1CB7}" type="presOf" srcId="{0241A7AF-F7F3-4FD6-A7D7-8136D99C1D42}" destId="{D0B45E4C-66FC-4D44-BCB8-41EB07963CB8}" srcOrd="0" destOrd="0" presId="urn:microsoft.com/office/officeart/2005/8/layout/vList2"/>
    <dgm:cxn modelId="{1740CB72-C91B-4FAC-8238-C0AB175199E5}" srcId="{A2BB70E9-3A37-41CF-9081-CC39B2CF6369}" destId="{0241A7AF-F7F3-4FD6-A7D7-8136D99C1D42}" srcOrd="4" destOrd="0" parTransId="{16BFA1B6-7C93-45C7-A4F4-C58506C3DE9B}" sibTransId="{E59DC1AA-4F78-4533-8203-58EEE82E1846}"/>
    <dgm:cxn modelId="{45D30A56-A123-42F7-9BE3-A1E334F691A3}" type="presOf" srcId="{4321B0F7-6C40-4E5D-9690-E3689DC72BC8}" destId="{460E646B-D2AC-405F-A1EB-B789CA91C9BE}" srcOrd="0" destOrd="0" presId="urn:microsoft.com/office/officeart/2005/8/layout/vList2"/>
    <dgm:cxn modelId="{5FEEEA79-74AB-4F4F-8990-BE8E8552F5CD}" srcId="{A2BB70E9-3A37-41CF-9081-CC39B2CF6369}" destId="{6B215703-B13B-4E95-AE0A-CB014282694D}" srcOrd="6" destOrd="0" parTransId="{776045E2-956E-43AC-8772-5446BDC4F15D}" sibTransId="{06E9C86E-75B0-4CDF-A031-2CFAB152F172}"/>
    <dgm:cxn modelId="{59521499-B7A3-42BE-A2AA-92060994B771}" srcId="{A2BB70E9-3A37-41CF-9081-CC39B2CF6369}" destId="{29CF71B6-CD51-4187-9F68-1EE3B1CF07C3}" srcOrd="5" destOrd="0" parTransId="{5611851C-607B-450D-86A3-8F9DAB2FA648}" sibTransId="{63D1A2FF-EC7E-4F91-AA8E-38F0E6A82BE2}"/>
    <dgm:cxn modelId="{E0A4A1B8-A30C-4F9D-BC0F-8AFCD951F8D8}" srcId="{A2BB70E9-3A37-41CF-9081-CC39B2CF6369}" destId="{87FDB5F4-21C8-4180-90F0-131CDE26A867}" srcOrd="0" destOrd="0" parTransId="{5B366CED-1CE6-4733-9FD5-A131263C3DDA}" sibTransId="{B3009CC9-0681-4DC6-AAF3-8F84DA66809A}"/>
    <dgm:cxn modelId="{0191A1C1-B342-4E0C-9AB7-F341F5E6DD96}" type="presOf" srcId="{24A82204-BB1B-4A87-B354-F60FF4717ED8}" destId="{5D07E326-66FF-459D-8D61-BC448FE26B62}" srcOrd="0" destOrd="0" presId="urn:microsoft.com/office/officeart/2005/8/layout/vList2"/>
    <dgm:cxn modelId="{A4C9F6CA-7098-417C-A52C-5DFCA451CC1D}" srcId="{39CFA496-C262-49BE-9F96-1A42822BF655}" destId="{AC80699E-8E82-42A1-8A4A-FA0C9A971DFD}" srcOrd="0" destOrd="0" parTransId="{5283BFCC-10B1-41AA-AF75-8BD40901BF1D}" sibTransId="{0AA4F29C-4401-4B9F-A5FF-D70A1D9CCE7A}"/>
    <dgm:cxn modelId="{213BBDCC-F9E0-4EDB-9961-88A20E518018}" type="presOf" srcId="{29CF71B6-CD51-4187-9F68-1EE3B1CF07C3}" destId="{74E081E3-3BA1-4330-ACE7-BCF5E9C8B363}" srcOrd="0" destOrd="0" presId="urn:microsoft.com/office/officeart/2005/8/layout/vList2"/>
    <dgm:cxn modelId="{4B9ACCD7-9C40-44D4-81D7-2721A4FCDBDC}" srcId="{A2BB70E9-3A37-41CF-9081-CC39B2CF6369}" destId="{4C1E71CA-C1CD-409B-8A1A-4F545F650DF6}" srcOrd="7" destOrd="0" parTransId="{6C37AE43-2650-452B-A74E-AB853B396E6C}" sibTransId="{43F5FC7E-8539-4EAC-9BDD-41CCC7C1956B}"/>
    <dgm:cxn modelId="{35CADBE2-BE85-49AC-8887-F263A8F06FB6}" type="presOf" srcId="{6B215703-B13B-4E95-AE0A-CB014282694D}" destId="{6744840D-6F90-4032-ADD6-2483B92F9A61}" srcOrd="0" destOrd="0" presId="urn:microsoft.com/office/officeart/2005/8/layout/vList2"/>
    <dgm:cxn modelId="{775678E3-5456-44D6-92B9-7A7E899EE11E}" srcId="{A2BB70E9-3A37-41CF-9081-CC39B2CF6369}" destId="{24A82204-BB1B-4A87-B354-F60FF4717ED8}" srcOrd="1" destOrd="0" parTransId="{2A938C89-48B0-4B4A-A3EE-0E39A52F9C43}" sibTransId="{F3FD113E-CD1E-4B5B-8756-19D14F104CA5}"/>
    <dgm:cxn modelId="{040E54F6-9108-4478-9586-AC8AA056B757}" srcId="{A2BB70E9-3A37-41CF-9081-CC39B2CF6369}" destId="{39CFA496-C262-49BE-9F96-1A42822BF655}" srcOrd="3" destOrd="0" parTransId="{28D5DB91-B8B2-4141-AA6B-A8645F572490}" sibTransId="{217A5057-45B1-45D5-9BB4-F2B9F6E5C4A4}"/>
    <dgm:cxn modelId="{1E53F7FE-AE59-48B2-990C-05A025BF0828}" type="presOf" srcId="{71AE98B0-E672-46C0-BA50-91ECDA533F5E}" destId="{2BEA66B8-7E29-4753-B9A3-66FDE0DFB617}" srcOrd="0" destOrd="0" presId="urn:microsoft.com/office/officeart/2005/8/layout/vList2"/>
    <dgm:cxn modelId="{059956DA-28F1-430F-BD65-764D091A511A}" type="presParOf" srcId="{F2E4FB17-9D5F-41C5-99EB-AE251BA125CD}" destId="{010C2FF7-7DDE-41D6-9644-4F698337E1BE}" srcOrd="0" destOrd="0" presId="urn:microsoft.com/office/officeart/2005/8/layout/vList2"/>
    <dgm:cxn modelId="{2D32F029-C7EC-4CDC-BD33-81890E8A2BFA}" type="presParOf" srcId="{F2E4FB17-9D5F-41C5-99EB-AE251BA125CD}" destId="{0D1F1EC4-763E-45FA-B973-E9E0B7534588}" srcOrd="1" destOrd="0" presId="urn:microsoft.com/office/officeart/2005/8/layout/vList2"/>
    <dgm:cxn modelId="{942BBE3B-635A-4563-87B8-3691BB8E566B}" type="presParOf" srcId="{F2E4FB17-9D5F-41C5-99EB-AE251BA125CD}" destId="{5D07E326-66FF-459D-8D61-BC448FE26B62}" srcOrd="2" destOrd="0" presId="urn:microsoft.com/office/officeart/2005/8/layout/vList2"/>
    <dgm:cxn modelId="{EEAA10C6-2505-4F05-9D1E-B1DF7EB3F324}" type="presParOf" srcId="{F2E4FB17-9D5F-41C5-99EB-AE251BA125CD}" destId="{45FD0ECC-8019-43C1-8295-CD8F132C50E4}" srcOrd="3" destOrd="0" presId="urn:microsoft.com/office/officeart/2005/8/layout/vList2"/>
    <dgm:cxn modelId="{97A54E0B-0717-4D3F-B7B1-0F1FB2E7D91E}" type="presParOf" srcId="{F2E4FB17-9D5F-41C5-99EB-AE251BA125CD}" destId="{2BEA66B8-7E29-4753-B9A3-66FDE0DFB617}" srcOrd="4" destOrd="0" presId="urn:microsoft.com/office/officeart/2005/8/layout/vList2"/>
    <dgm:cxn modelId="{D9813A82-037A-4BC6-B8D0-F763A7158351}" type="presParOf" srcId="{F2E4FB17-9D5F-41C5-99EB-AE251BA125CD}" destId="{460E646B-D2AC-405F-A1EB-B789CA91C9BE}" srcOrd="5" destOrd="0" presId="urn:microsoft.com/office/officeart/2005/8/layout/vList2"/>
    <dgm:cxn modelId="{018239EF-E693-46E8-9AB3-CC572FB86F75}" type="presParOf" srcId="{F2E4FB17-9D5F-41C5-99EB-AE251BA125CD}" destId="{488B9CA9-9A75-4B08-B96A-40985EA7E114}" srcOrd="6" destOrd="0" presId="urn:microsoft.com/office/officeart/2005/8/layout/vList2"/>
    <dgm:cxn modelId="{D438E161-5EC9-409B-A1D8-FAD7782F2F0E}" type="presParOf" srcId="{F2E4FB17-9D5F-41C5-99EB-AE251BA125CD}" destId="{287E87B0-7DDE-4F5B-B027-BEE78D2AE7FD}" srcOrd="7" destOrd="0" presId="urn:microsoft.com/office/officeart/2005/8/layout/vList2"/>
    <dgm:cxn modelId="{6B83371E-2AD4-40AB-8012-049EB40C2C4B}" type="presParOf" srcId="{F2E4FB17-9D5F-41C5-99EB-AE251BA125CD}" destId="{D0B45E4C-66FC-4D44-BCB8-41EB07963CB8}" srcOrd="8" destOrd="0" presId="urn:microsoft.com/office/officeart/2005/8/layout/vList2"/>
    <dgm:cxn modelId="{451882C9-F363-4EA2-8E07-7920DDA6EFE3}" type="presParOf" srcId="{F2E4FB17-9D5F-41C5-99EB-AE251BA125CD}" destId="{CEB208F1-D9C5-44D4-869A-6DDC94A63A15}" srcOrd="9" destOrd="0" presId="urn:microsoft.com/office/officeart/2005/8/layout/vList2"/>
    <dgm:cxn modelId="{3723F0D7-82D1-4BBB-85C3-0CA869459791}" type="presParOf" srcId="{F2E4FB17-9D5F-41C5-99EB-AE251BA125CD}" destId="{74E081E3-3BA1-4330-ACE7-BCF5E9C8B363}" srcOrd="10" destOrd="0" presId="urn:microsoft.com/office/officeart/2005/8/layout/vList2"/>
    <dgm:cxn modelId="{2D3D5F5E-1007-4850-91E5-A94332B53CB4}" type="presParOf" srcId="{F2E4FB17-9D5F-41C5-99EB-AE251BA125CD}" destId="{41855A8F-94E1-46F0-A3C2-BD2F60B0A17C}" srcOrd="11" destOrd="0" presId="urn:microsoft.com/office/officeart/2005/8/layout/vList2"/>
    <dgm:cxn modelId="{BFC3C0F0-E8BE-49E5-BFCB-23A2FDB032D6}" type="presParOf" srcId="{F2E4FB17-9D5F-41C5-99EB-AE251BA125CD}" destId="{6744840D-6F90-4032-ADD6-2483B92F9A61}" srcOrd="12" destOrd="0" presId="urn:microsoft.com/office/officeart/2005/8/layout/vList2"/>
    <dgm:cxn modelId="{0FD0B825-A078-4130-9645-5B0CE9EABE1F}" type="presParOf" srcId="{F2E4FB17-9D5F-41C5-99EB-AE251BA125CD}" destId="{3E1F969A-5BE3-4066-9BB4-472455DCEF1E}" srcOrd="13" destOrd="0" presId="urn:microsoft.com/office/officeart/2005/8/layout/vList2"/>
    <dgm:cxn modelId="{48661137-830B-4555-92B1-7DFF23BF8B69}" type="presParOf" srcId="{F2E4FB17-9D5F-41C5-99EB-AE251BA125CD}" destId="{1BC52D73-C7D4-4EC5-86A0-98F2BD90CCD3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6F0CC91-F907-4CBD-B5A2-81EAEDA25B4E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2FD6C83-D30A-474F-A112-7817C97C0B24}">
      <dgm:prSet/>
      <dgm:spPr/>
      <dgm:t>
        <a:bodyPr/>
        <a:lstStyle/>
        <a:p>
          <a:pPr rtl="0"/>
          <a:r>
            <a:rPr lang="en-US" b="1" u="sng">
              <a:latin typeface="Times New Roman"/>
              <a:cs typeface="Times New Roman"/>
            </a:rPr>
            <a:t>Standard Scaling </a:t>
          </a:r>
          <a:r>
            <a:rPr lang="en-US">
              <a:latin typeface="Times New Roman"/>
              <a:cs typeface="Times New Roman"/>
            </a:rPr>
            <a:t>: Technique that transforms numerical features to have a mean of 0 and a standard deviation of 1, making the data comparable and suitable for various machine learning algorithms.</a:t>
          </a:r>
        </a:p>
      </dgm:t>
    </dgm:pt>
    <dgm:pt modelId="{8D932A95-E7ED-42F1-9E97-DB0B5371C07C}" type="parTrans" cxnId="{37AB0C5F-C1E1-4D7C-AD78-D941FC78A5C5}">
      <dgm:prSet/>
      <dgm:spPr/>
      <dgm:t>
        <a:bodyPr/>
        <a:lstStyle/>
        <a:p>
          <a:endParaRPr lang="en-US"/>
        </a:p>
      </dgm:t>
    </dgm:pt>
    <dgm:pt modelId="{D4D6D10A-E63A-40EA-92DC-F8803DA630C8}" type="sibTrans" cxnId="{37AB0C5F-C1E1-4D7C-AD78-D941FC78A5C5}">
      <dgm:prSet/>
      <dgm:spPr/>
      <dgm:t>
        <a:bodyPr/>
        <a:lstStyle/>
        <a:p>
          <a:endParaRPr lang="en-US"/>
        </a:p>
      </dgm:t>
    </dgm:pt>
    <dgm:pt modelId="{157F4820-2F08-4E21-817D-C5774DB9A141}">
      <dgm:prSet/>
      <dgm:spPr/>
      <dgm:t>
        <a:bodyPr/>
        <a:lstStyle/>
        <a:p>
          <a:pPr rtl="0"/>
          <a:r>
            <a:rPr lang="en-US" b="1" u="sng">
              <a:latin typeface="Times New Roman"/>
              <a:cs typeface="Times New Roman"/>
            </a:rPr>
            <a:t>One Hot Encoding</a:t>
          </a:r>
          <a:r>
            <a:rPr lang="en-US">
              <a:latin typeface="Times New Roman"/>
              <a:cs typeface="Times New Roman"/>
            </a:rPr>
            <a:t> : Technique used to convert categorical variables into binary (0 or 1) format, creating binary columns for each category, which allows machine learning models to work with categorical data.</a:t>
          </a:r>
        </a:p>
      </dgm:t>
    </dgm:pt>
    <dgm:pt modelId="{CB937B41-2BA5-48FA-AC9A-DA064E92684F}" type="parTrans" cxnId="{FCDE8649-431D-4187-BD19-275C368C9215}">
      <dgm:prSet/>
      <dgm:spPr/>
      <dgm:t>
        <a:bodyPr/>
        <a:lstStyle/>
        <a:p>
          <a:endParaRPr lang="en-US"/>
        </a:p>
      </dgm:t>
    </dgm:pt>
    <dgm:pt modelId="{8850EEB1-9C2E-490C-B439-2679461DC7F2}" type="sibTrans" cxnId="{FCDE8649-431D-4187-BD19-275C368C9215}">
      <dgm:prSet/>
      <dgm:spPr/>
      <dgm:t>
        <a:bodyPr/>
        <a:lstStyle/>
        <a:p>
          <a:endParaRPr lang="en-US"/>
        </a:p>
      </dgm:t>
    </dgm:pt>
    <dgm:pt modelId="{F7FB571A-E8CA-4A89-B2F0-B01B9F13EE4D}">
      <dgm:prSet phldr="0"/>
      <dgm:spPr/>
      <dgm:t>
        <a:bodyPr/>
        <a:lstStyle/>
        <a:p>
          <a:pPr rtl="0"/>
          <a:r>
            <a:rPr lang="en-US" b="1" u="sng">
              <a:latin typeface="Times New Roman"/>
              <a:cs typeface="Times New Roman"/>
            </a:rPr>
            <a:t>Ordinal Encoding</a:t>
          </a:r>
          <a:r>
            <a:rPr lang="en-US">
              <a:latin typeface="Times New Roman"/>
              <a:cs typeface="Times New Roman"/>
            </a:rPr>
            <a:t> : Method of converting categorical variables with ordered categories into numerical values while preserving the order or hierarchy of the categories</a:t>
          </a:r>
        </a:p>
      </dgm:t>
    </dgm:pt>
    <dgm:pt modelId="{5942FEAE-C08D-45F5-A4E3-BE5B7BD08F1E}" type="parTrans" cxnId="{F0544C6F-75CC-4FD2-AA76-1A26237DA90E}">
      <dgm:prSet/>
      <dgm:spPr/>
    </dgm:pt>
    <dgm:pt modelId="{E5B0D5B2-2576-49C1-89DA-77AF61A1215A}" type="sibTrans" cxnId="{F0544C6F-75CC-4FD2-AA76-1A26237DA90E}">
      <dgm:prSet/>
      <dgm:spPr/>
      <dgm:t>
        <a:bodyPr/>
        <a:lstStyle/>
        <a:p>
          <a:endParaRPr lang="en-US"/>
        </a:p>
      </dgm:t>
    </dgm:pt>
    <dgm:pt modelId="{2E3249ED-5B36-428D-BE70-707A6BED566F}" type="pres">
      <dgm:prSet presAssocID="{F6F0CC91-F907-4CBD-B5A2-81EAEDA25B4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A4811B3-848B-48B6-8149-2201B51B806E}" type="pres">
      <dgm:prSet presAssocID="{72FD6C83-D30A-474F-A112-7817C97C0B24}" presName="hierRoot1" presStyleCnt="0"/>
      <dgm:spPr/>
    </dgm:pt>
    <dgm:pt modelId="{213461E2-33DF-4471-865D-46C877B0693E}" type="pres">
      <dgm:prSet presAssocID="{72FD6C83-D30A-474F-A112-7817C97C0B24}" presName="composite" presStyleCnt="0"/>
      <dgm:spPr/>
    </dgm:pt>
    <dgm:pt modelId="{9185236E-E623-4C02-97D2-E4E0108849FF}" type="pres">
      <dgm:prSet presAssocID="{72FD6C83-D30A-474F-A112-7817C97C0B24}" presName="background" presStyleLbl="node0" presStyleIdx="0" presStyleCnt="3"/>
      <dgm:spPr/>
    </dgm:pt>
    <dgm:pt modelId="{8D5B32F9-0050-48F9-AD28-EC889F6A14BF}" type="pres">
      <dgm:prSet presAssocID="{72FD6C83-D30A-474F-A112-7817C97C0B24}" presName="text" presStyleLbl="fgAcc0" presStyleIdx="0" presStyleCnt="3">
        <dgm:presLayoutVars>
          <dgm:chPref val="3"/>
        </dgm:presLayoutVars>
      </dgm:prSet>
      <dgm:spPr/>
    </dgm:pt>
    <dgm:pt modelId="{28CB5ABF-5FD7-4CD2-927C-DA7CE9C9B997}" type="pres">
      <dgm:prSet presAssocID="{72FD6C83-D30A-474F-A112-7817C97C0B24}" presName="hierChild2" presStyleCnt="0"/>
      <dgm:spPr/>
    </dgm:pt>
    <dgm:pt modelId="{FE9A7C06-417C-456E-AC00-3899CC59EDD5}" type="pres">
      <dgm:prSet presAssocID="{157F4820-2F08-4E21-817D-C5774DB9A141}" presName="hierRoot1" presStyleCnt="0"/>
      <dgm:spPr/>
    </dgm:pt>
    <dgm:pt modelId="{60F3E9C3-CC55-4A6B-BC85-3276C3204FE4}" type="pres">
      <dgm:prSet presAssocID="{157F4820-2F08-4E21-817D-C5774DB9A141}" presName="composite" presStyleCnt="0"/>
      <dgm:spPr/>
    </dgm:pt>
    <dgm:pt modelId="{1E6C68C8-05C4-4090-8887-643B4641599D}" type="pres">
      <dgm:prSet presAssocID="{157F4820-2F08-4E21-817D-C5774DB9A141}" presName="background" presStyleLbl="node0" presStyleIdx="1" presStyleCnt="3"/>
      <dgm:spPr/>
    </dgm:pt>
    <dgm:pt modelId="{DCDD5880-F03A-4FCE-A96F-20FB7E06CFE0}" type="pres">
      <dgm:prSet presAssocID="{157F4820-2F08-4E21-817D-C5774DB9A141}" presName="text" presStyleLbl="fgAcc0" presStyleIdx="1" presStyleCnt="3">
        <dgm:presLayoutVars>
          <dgm:chPref val="3"/>
        </dgm:presLayoutVars>
      </dgm:prSet>
      <dgm:spPr/>
    </dgm:pt>
    <dgm:pt modelId="{2158232A-DC30-4E39-9A6E-20DD918ED64C}" type="pres">
      <dgm:prSet presAssocID="{157F4820-2F08-4E21-817D-C5774DB9A141}" presName="hierChild2" presStyleCnt="0"/>
      <dgm:spPr/>
    </dgm:pt>
    <dgm:pt modelId="{9C936011-80F6-402E-BEDB-A6334EC452FD}" type="pres">
      <dgm:prSet presAssocID="{F7FB571A-E8CA-4A89-B2F0-B01B9F13EE4D}" presName="hierRoot1" presStyleCnt="0"/>
      <dgm:spPr/>
    </dgm:pt>
    <dgm:pt modelId="{41F4E5B1-6F72-40C9-B3A8-F6AFD371BC32}" type="pres">
      <dgm:prSet presAssocID="{F7FB571A-E8CA-4A89-B2F0-B01B9F13EE4D}" presName="composite" presStyleCnt="0"/>
      <dgm:spPr/>
    </dgm:pt>
    <dgm:pt modelId="{971B6D7D-9CF9-4C59-BC28-EE004DBEB25C}" type="pres">
      <dgm:prSet presAssocID="{F7FB571A-E8CA-4A89-B2F0-B01B9F13EE4D}" presName="background" presStyleLbl="node0" presStyleIdx="2" presStyleCnt="3"/>
      <dgm:spPr/>
    </dgm:pt>
    <dgm:pt modelId="{649332B1-B806-42CC-8267-F6BBF210D89A}" type="pres">
      <dgm:prSet presAssocID="{F7FB571A-E8CA-4A89-B2F0-B01B9F13EE4D}" presName="text" presStyleLbl="fgAcc0" presStyleIdx="2" presStyleCnt="3">
        <dgm:presLayoutVars>
          <dgm:chPref val="3"/>
        </dgm:presLayoutVars>
      </dgm:prSet>
      <dgm:spPr/>
    </dgm:pt>
    <dgm:pt modelId="{8C4330A4-2F5E-4C8D-8110-5C4DA190924C}" type="pres">
      <dgm:prSet presAssocID="{F7FB571A-E8CA-4A89-B2F0-B01B9F13EE4D}" presName="hierChild2" presStyleCnt="0"/>
      <dgm:spPr/>
    </dgm:pt>
  </dgm:ptLst>
  <dgm:cxnLst>
    <dgm:cxn modelId="{72BEC232-57CF-4685-A035-D8AA1835C716}" type="presOf" srcId="{F6F0CC91-F907-4CBD-B5A2-81EAEDA25B4E}" destId="{2E3249ED-5B36-428D-BE70-707A6BED566F}" srcOrd="0" destOrd="0" presId="urn:microsoft.com/office/officeart/2005/8/layout/hierarchy1"/>
    <dgm:cxn modelId="{37AB0C5F-C1E1-4D7C-AD78-D941FC78A5C5}" srcId="{F6F0CC91-F907-4CBD-B5A2-81EAEDA25B4E}" destId="{72FD6C83-D30A-474F-A112-7817C97C0B24}" srcOrd="0" destOrd="0" parTransId="{8D932A95-E7ED-42F1-9E97-DB0B5371C07C}" sibTransId="{D4D6D10A-E63A-40EA-92DC-F8803DA630C8}"/>
    <dgm:cxn modelId="{FCDE8649-431D-4187-BD19-275C368C9215}" srcId="{F6F0CC91-F907-4CBD-B5A2-81EAEDA25B4E}" destId="{157F4820-2F08-4E21-817D-C5774DB9A141}" srcOrd="1" destOrd="0" parTransId="{CB937B41-2BA5-48FA-AC9A-DA064E92684F}" sibTransId="{8850EEB1-9C2E-490C-B439-2679461DC7F2}"/>
    <dgm:cxn modelId="{9444686F-CED6-468E-B034-4DDF41322554}" type="presOf" srcId="{72FD6C83-D30A-474F-A112-7817C97C0B24}" destId="{8D5B32F9-0050-48F9-AD28-EC889F6A14BF}" srcOrd="0" destOrd="0" presId="urn:microsoft.com/office/officeart/2005/8/layout/hierarchy1"/>
    <dgm:cxn modelId="{F0544C6F-75CC-4FD2-AA76-1A26237DA90E}" srcId="{F6F0CC91-F907-4CBD-B5A2-81EAEDA25B4E}" destId="{F7FB571A-E8CA-4A89-B2F0-B01B9F13EE4D}" srcOrd="2" destOrd="0" parTransId="{5942FEAE-C08D-45F5-A4E3-BE5B7BD08F1E}" sibTransId="{E5B0D5B2-2576-49C1-89DA-77AF61A1215A}"/>
    <dgm:cxn modelId="{981A0E80-9CF9-46DA-876D-F7354F7FA74E}" type="presOf" srcId="{157F4820-2F08-4E21-817D-C5774DB9A141}" destId="{DCDD5880-F03A-4FCE-A96F-20FB7E06CFE0}" srcOrd="0" destOrd="0" presId="urn:microsoft.com/office/officeart/2005/8/layout/hierarchy1"/>
    <dgm:cxn modelId="{78C47DDE-222B-47BF-8AC6-27C33D49D5F5}" type="presOf" srcId="{F7FB571A-E8CA-4A89-B2F0-B01B9F13EE4D}" destId="{649332B1-B806-42CC-8267-F6BBF210D89A}" srcOrd="0" destOrd="0" presId="urn:microsoft.com/office/officeart/2005/8/layout/hierarchy1"/>
    <dgm:cxn modelId="{ECBD942C-90EF-488F-8300-917C41C8F62F}" type="presParOf" srcId="{2E3249ED-5B36-428D-BE70-707A6BED566F}" destId="{EA4811B3-848B-48B6-8149-2201B51B806E}" srcOrd="0" destOrd="0" presId="urn:microsoft.com/office/officeart/2005/8/layout/hierarchy1"/>
    <dgm:cxn modelId="{8F11B1F4-0129-4EB2-92A3-9B2FE75242C1}" type="presParOf" srcId="{EA4811B3-848B-48B6-8149-2201B51B806E}" destId="{213461E2-33DF-4471-865D-46C877B0693E}" srcOrd="0" destOrd="0" presId="urn:microsoft.com/office/officeart/2005/8/layout/hierarchy1"/>
    <dgm:cxn modelId="{AE23FE38-3C6F-4961-A775-E7401C640803}" type="presParOf" srcId="{213461E2-33DF-4471-865D-46C877B0693E}" destId="{9185236E-E623-4C02-97D2-E4E0108849FF}" srcOrd="0" destOrd="0" presId="urn:microsoft.com/office/officeart/2005/8/layout/hierarchy1"/>
    <dgm:cxn modelId="{94D61884-DC1D-4822-B0BA-471ED33E2C98}" type="presParOf" srcId="{213461E2-33DF-4471-865D-46C877B0693E}" destId="{8D5B32F9-0050-48F9-AD28-EC889F6A14BF}" srcOrd="1" destOrd="0" presId="urn:microsoft.com/office/officeart/2005/8/layout/hierarchy1"/>
    <dgm:cxn modelId="{0E5BA1E2-12B8-46E5-87FC-79C77D864B5F}" type="presParOf" srcId="{EA4811B3-848B-48B6-8149-2201B51B806E}" destId="{28CB5ABF-5FD7-4CD2-927C-DA7CE9C9B997}" srcOrd="1" destOrd="0" presId="urn:microsoft.com/office/officeart/2005/8/layout/hierarchy1"/>
    <dgm:cxn modelId="{61657FBA-0DE7-442F-90C1-4515B4FE0D14}" type="presParOf" srcId="{2E3249ED-5B36-428D-BE70-707A6BED566F}" destId="{FE9A7C06-417C-456E-AC00-3899CC59EDD5}" srcOrd="1" destOrd="0" presId="urn:microsoft.com/office/officeart/2005/8/layout/hierarchy1"/>
    <dgm:cxn modelId="{262ED5A9-A728-479C-A5D9-685B0E100369}" type="presParOf" srcId="{FE9A7C06-417C-456E-AC00-3899CC59EDD5}" destId="{60F3E9C3-CC55-4A6B-BC85-3276C3204FE4}" srcOrd="0" destOrd="0" presId="urn:microsoft.com/office/officeart/2005/8/layout/hierarchy1"/>
    <dgm:cxn modelId="{FDB5FFAA-D1EA-4335-ADCF-0EF0DBE8DDC9}" type="presParOf" srcId="{60F3E9C3-CC55-4A6B-BC85-3276C3204FE4}" destId="{1E6C68C8-05C4-4090-8887-643B4641599D}" srcOrd="0" destOrd="0" presId="urn:microsoft.com/office/officeart/2005/8/layout/hierarchy1"/>
    <dgm:cxn modelId="{2D228226-C19C-4D0A-8BC2-8A0B7E8433B8}" type="presParOf" srcId="{60F3E9C3-CC55-4A6B-BC85-3276C3204FE4}" destId="{DCDD5880-F03A-4FCE-A96F-20FB7E06CFE0}" srcOrd="1" destOrd="0" presId="urn:microsoft.com/office/officeart/2005/8/layout/hierarchy1"/>
    <dgm:cxn modelId="{1C64A8A4-130B-41F8-AE4A-CC710CB20B27}" type="presParOf" srcId="{FE9A7C06-417C-456E-AC00-3899CC59EDD5}" destId="{2158232A-DC30-4E39-9A6E-20DD918ED64C}" srcOrd="1" destOrd="0" presId="urn:microsoft.com/office/officeart/2005/8/layout/hierarchy1"/>
    <dgm:cxn modelId="{D5114614-B2E9-46AD-A17F-FA5BCA7140E9}" type="presParOf" srcId="{2E3249ED-5B36-428D-BE70-707A6BED566F}" destId="{9C936011-80F6-402E-BEDB-A6334EC452FD}" srcOrd="2" destOrd="0" presId="urn:microsoft.com/office/officeart/2005/8/layout/hierarchy1"/>
    <dgm:cxn modelId="{0230A2D0-3193-4299-9197-A47B0B86CF47}" type="presParOf" srcId="{9C936011-80F6-402E-BEDB-A6334EC452FD}" destId="{41F4E5B1-6F72-40C9-B3A8-F6AFD371BC32}" srcOrd="0" destOrd="0" presId="urn:microsoft.com/office/officeart/2005/8/layout/hierarchy1"/>
    <dgm:cxn modelId="{EAF8D13D-DBFC-4098-B547-664826549A1E}" type="presParOf" srcId="{41F4E5B1-6F72-40C9-B3A8-F6AFD371BC32}" destId="{971B6D7D-9CF9-4C59-BC28-EE004DBEB25C}" srcOrd="0" destOrd="0" presId="urn:microsoft.com/office/officeart/2005/8/layout/hierarchy1"/>
    <dgm:cxn modelId="{33540A32-C2CE-4BB8-B172-12E9DD532B76}" type="presParOf" srcId="{41F4E5B1-6F72-40C9-B3A8-F6AFD371BC32}" destId="{649332B1-B806-42CC-8267-F6BBF210D89A}" srcOrd="1" destOrd="0" presId="urn:microsoft.com/office/officeart/2005/8/layout/hierarchy1"/>
    <dgm:cxn modelId="{B1DFEC4C-15A4-4220-93E5-B4F0D8B71F8D}" type="presParOf" srcId="{9C936011-80F6-402E-BEDB-A6334EC452FD}" destId="{8C4330A4-2F5E-4C8D-8110-5C4DA190924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F16247-1452-4249-874B-2F7A3CE5FC78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13A7C6-6251-497F-A999-ED6528C0C297}">
      <dgm:prSet phldrT="[Text]" phldr="0"/>
      <dgm:spPr/>
      <dgm:t>
        <a:bodyPr/>
        <a:lstStyle/>
        <a:p>
          <a:pPr rtl="0"/>
          <a:r>
            <a:rPr lang="en-US">
              <a:latin typeface="Tw Cen MT Condensed" panose="020B0606020104020203"/>
            </a:rPr>
            <a:t>Numerical Features</a:t>
          </a:r>
          <a:endParaRPr lang="en-US"/>
        </a:p>
      </dgm:t>
    </dgm:pt>
    <dgm:pt modelId="{5A445F71-4CC5-47D0-9D76-7B9405574D27}" type="parTrans" cxnId="{2768FD32-021F-4442-8CDD-9919A3C5784C}">
      <dgm:prSet/>
      <dgm:spPr/>
      <dgm:t>
        <a:bodyPr/>
        <a:lstStyle/>
        <a:p>
          <a:endParaRPr lang="en-US"/>
        </a:p>
      </dgm:t>
    </dgm:pt>
    <dgm:pt modelId="{47A0EDE8-C781-49E4-B1AE-365CDFEA546C}" type="sibTrans" cxnId="{2768FD32-021F-4442-8CDD-9919A3C5784C}">
      <dgm:prSet/>
      <dgm:spPr/>
      <dgm:t>
        <a:bodyPr/>
        <a:lstStyle/>
        <a:p>
          <a:endParaRPr lang="en-US"/>
        </a:p>
      </dgm:t>
    </dgm:pt>
    <dgm:pt modelId="{6641D79E-4AB9-4E1E-B9DA-6411D394E387}">
      <dgm:prSet phldrT="[Text]" phldr="0"/>
      <dgm:spPr/>
      <dgm:t>
        <a:bodyPr/>
        <a:lstStyle/>
        <a:p>
          <a:pPr rtl="0"/>
          <a:r>
            <a:rPr lang="en-US">
              <a:latin typeface="Tw Cen MT Condensed" panose="020B0606020104020203"/>
            </a:rPr>
            <a:t>Standard Scaler</a:t>
          </a:r>
          <a:endParaRPr lang="en-US"/>
        </a:p>
      </dgm:t>
    </dgm:pt>
    <dgm:pt modelId="{FE4B8CE3-5086-484C-8B47-9C701876D174}" type="parTrans" cxnId="{4821D48C-91A5-4A90-A44F-F1D070D4DFCC}">
      <dgm:prSet/>
      <dgm:spPr/>
      <dgm:t>
        <a:bodyPr/>
        <a:lstStyle/>
        <a:p>
          <a:endParaRPr lang="en-US"/>
        </a:p>
      </dgm:t>
    </dgm:pt>
    <dgm:pt modelId="{5A731164-B012-494B-B786-C7EED5348E70}" type="sibTrans" cxnId="{4821D48C-91A5-4A90-A44F-F1D070D4DFCC}">
      <dgm:prSet/>
      <dgm:spPr/>
      <dgm:t>
        <a:bodyPr/>
        <a:lstStyle/>
        <a:p>
          <a:endParaRPr lang="en-US"/>
        </a:p>
      </dgm:t>
    </dgm:pt>
    <dgm:pt modelId="{7E91BDA3-9393-4ED0-A4E1-EE0A93E54AB1}">
      <dgm:prSet phldrT="[Text]" phldr="0"/>
      <dgm:spPr/>
      <dgm:t>
        <a:bodyPr/>
        <a:lstStyle/>
        <a:p>
          <a:pPr rtl="0"/>
          <a:r>
            <a:rPr lang="en-US">
              <a:latin typeface="Tw Cen MT Condensed" panose="020B0606020104020203"/>
            </a:rPr>
            <a:t>Categorical Features</a:t>
          </a:r>
          <a:endParaRPr lang="en-US"/>
        </a:p>
      </dgm:t>
    </dgm:pt>
    <dgm:pt modelId="{EEC32CE1-C8DF-46F8-BB50-3A9B020A7EC7}" type="parTrans" cxnId="{BF76D061-5A47-4A44-99A6-6B8F84CB7A28}">
      <dgm:prSet/>
      <dgm:spPr/>
      <dgm:t>
        <a:bodyPr/>
        <a:lstStyle/>
        <a:p>
          <a:endParaRPr lang="en-US"/>
        </a:p>
      </dgm:t>
    </dgm:pt>
    <dgm:pt modelId="{3F3EEC0B-4F57-4E7F-AE9D-1EC2F6E3B2A6}" type="sibTrans" cxnId="{BF76D061-5A47-4A44-99A6-6B8F84CB7A28}">
      <dgm:prSet/>
      <dgm:spPr/>
      <dgm:t>
        <a:bodyPr/>
        <a:lstStyle/>
        <a:p>
          <a:endParaRPr lang="en-US"/>
        </a:p>
      </dgm:t>
    </dgm:pt>
    <dgm:pt modelId="{2AE67E82-CEC5-4368-9AD4-92191DF74339}">
      <dgm:prSet phldrT="[Text]"/>
      <dgm:spPr/>
      <dgm:t>
        <a:bodyPr/>
        <a:lstStyle/>
        <a:p>
          <a:pPr rtl="0"/>
          <a:r>
            <a:rPr lang="en-US">
              <a:latin typeface="Tw Cen MT Condensed" panose="020B0606020104020203"/>
            </a:rPr>
            <a:t>One Hot Encoding</a:t>
          </a:r>
          <a:endParaRPr lang="en-US"/>
        </a:p>
      </dgm:t>
    </dgm:pt>
    <dgm:pt modelId="{51AA2354-5D72-4C35-872D-FB265E1C68D8}" type="parTrans" cxnId="{A0FFD92E-16D3-4FE5-855D-213259FA1F1D}">
      <dgm:prSet/>
      <dgm:spPr/>
      <dgm:t>
        <a:bodyPr/>
        <a:lstStyle/>
        <a:p>
          <a:endParaRPr lang="en-US"/>
        </a:p>
      </dgm:t>
    </dgm:pt>
    <dgm:pt modelId="{2D78ED5B-7610-4384-9983-43DC9A514C61}" type="sibTrans" cxnId="{A0FFD92E-16D3-4FE5-855D-213259FA1F1D}">
      <dgm:prSet/>
      <dgm:spPr/>
      <dgm:t>
        <a:bodyPr/>
        <a:lstStyle/>
        <a:p>
          <a:endParaRPr lang="en-US"/>
        </a:p>
      </dgm:t>
    </dgm:pt>
    <dgm:pt modelId="{42C7505A-C9C4-4E8E-B250-53D5BB837CDB}">
      <dgm:prSet phldrT="[Text]" phldr="0"/>
      <dgm:spPr/>
      <dgm:t>
        <a:bodyPr/>
        <a:lstStyle/>
        <a:p>
          <a:pPr rtl="0"/>
          <a:r>
            <a:rPr lang="en-US">
              <a:latin typeface="Tw Cen MT Condensed" panose="020B0606020104020203"/>
            </a:rPr>
            <a:t>Ordinal Encoding</a:t>
          </a:r>
          <a:endParaRPr lang="en-US"/>
        </a:p>
      </dgm:t>
    </dgm:pt>
    <dgm:pt modelId="{856AFBFA-24D3-48AF-873F-B40347FC515B}" type="parTrans" cxnId="{9CD5BAEB-EA34-49D0-9C4E-7720DE73F7B8}">
      <dgm:prSet/>
      <dgm:spPr/>
      <dgm:t>
        <a:bodyPr/>
        <a:lstStyle/>
        <a:p>
          <a:endParaRPr lang="en-US"/>
        </a:p>
      </dgm:t>
    </dgm:pt>
    <dgm:pt modelId="{4C2EF334-FBD7-4FC7-ACBF-314C02FB48E7}" type="sibTrans" cxnId="{9CD5BAEB-EA34-49D0-9C4E-7720DE73F7B8}">
      <dgm:prSet/>
      <dgm:spPr/>
      <dgm:t>
        <a:bodyPr/>
        <a:lstStyle/>
        <a:p>
          <a:endParaRPr lang="en-US"/>
        </a:p>
      </dgm:t>
    </dgm:pt>
    <dgm:pt modelId="{CEBBB392-AF6E-4692-BEA9-EB8F30FE757B}">
      <dgm:prSet phldrT="[Text]" phldr="0"/>
      <dgm:spPr/>
      <dgm:t>
        <a:bodyPr/>
        <a:lstStyle/>
        <a:p>
          <a:pPr rtl="0"/>
          <a:r>
            <a:rPr lang="en-US">
              <a:latin typeface="Tw Cen MT Condensed" panose="020B0606020104020203"/>
            </a:rPr>
            <a:t>Binary Features</a:t>
          </a:r>
          <a:endParaRPr lang="en-US"/>
        </a:p>
      </dgm:t>
    </dgm:pt>
    <dgm:pt modelId="{354E8A9B-2FCA-42B4-AD01-C3C89366F3E6}" type="parTrans" cxnId="{69B3D71E-249B-414A-8C5C-F7C79FD4E413}">
      <dgm:prSet/>
      <dgm:spPr/>
      <dgm:t>
        <a:bodyPr/>
        <a:lstStyle/>
        <a:p>
          <a:endParaRPr lang="en-US"/>
        </a:p>
      </dgm:t>
    </dgm:pt>
    <dgm:pt modelId="{DF713A8A-D999-45A3-BAD5-9773165C77FF}" type="sibTrans" cxnId="{69B3D71E-249B-414A-8C5C-F7C79FD4E413}">
      <dgm:prSet/>
      <dgm:spPr/>
      <dgm:t>
        <a:bodyPr/>
        <a:lstStyle/>
        <a:p>
          <a:endParaRPr lang="en-US"/>
        </a:p>
      </dgm:t>
    </dgm:pt>
    <dgm:pt modelId="{5E61C414-CC93-4926-A2EE-D3AB474B211E}">
      <dgm:prSet phldrT="[Text]" phldr="0"/>
      <dgm:spPr/>
      <dgm:t>
        <a:bodyPr/>
        <a:lstStyle/>
        <a:p>
          <a:pPr rtl="0"/>
          <a:r>
            <a:rPr lang="en-US">
              <a:latin typeface="Tw Cen MT Condensed" panose="020B0606020104020203"/>
            </a:rPr>
            <a:t>Passthrough (No Preprocessing)</a:t>
          </a:r>
          <a:endParaRPr lang="en-US"/>
        </a:p>
      </dgm:t>
    </dgm:pt>
    <dgm:pt modelId="{657A1D02-46D0-4748-8FE0-8851A7633D53}" type="parTrans" cxnId="{5939F8D0-4E6A-4EB9-AB95-68A6BA08F6E7}">
      <dgm:prSet/>
      <dgm:spPr/>
      <dgm:t>
        <a:bodyPr/>
        <a:lstStyle/>
        <a:p>
          <a:endParaRPr lang="en-US"/>
        </a:p>
      </dgm:t>
    </dgm:pt>
    <dgm:pt modelId="{8E509B65-481A-46AC-BEF9-3C8BAB8DBC67}" type="sibTrans" cxnId="{5939F8D0-4E6A-4EB9-AB95-68A6BA08F6E7}">
      <dgm:prSet/>
      <dgm:spPr/>
      <dgm:t>
        <a:bodyPr/>
        <a:lstStyle/>
        <a:p>
          <a:endParaRPr lang="en-US"/>
        </a:p>
      </dgm:t>
    </dgm:pt>
    <dgm:pt modelId="{5696A357-09C7-49B4-B31B-9CBDA9F18A7B}" type="pres">
      <dgm:prSet presAssocID="{CBF16247-1452-4249-874B-2F7A3CE5FC7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C6E33F2-6FCA-437D-A9C2-FACB7960D3CA}" type="pres">
      <dgm:prSet presAssocID="{4213A7C6-6251-497F-A999-ED6528C0C297}" presName="root" presStyleCnt="0"/>
      <dgm:spPr/>
    </dgm:pt>
    <dgm:pt modelId="{1A65030D-9A63-49BB-9724-C39B4CE315A1}" type="pres">
      <dgm:prSet presAssocID="{4213A7C6-6251-497F-A999-ED6528C0C297}" presName="rootComposite" presStyleCnt="0"/>
      <dgm:spPr/>
    </dgm:pt>
    <dgm:pt modelId="{7A333A51-3D36-4761-99F5-927D50491A46}" type="pres">
      <dgm:prSet presAssocID="{4213A7C6-6251-497F-A999-ED6528C0C297}" presName="rootText" presStyleLbl="node1" presStyleIdx="0" presStyleCnt="3"/>
      <dgm:spPr/>
    </dgm:pt>
    <dgm:pt modelId="{AE7483A7-E7A7-49BD-8E49-7C280B56C130}" type="pres">
      <dgm:prSet presAssocID="{4213A7C6-6251-497F-A999-ED6528C0C297}" presName="rootConnector" presStyleLbl="node1" presStyleIdx="0" presStyleCnt="3"/>
      <dgm:spPr/>
    </dgm:pt>
    <dgm:pt modelId="{3706A610-7419-480C-A99C-420825B96DB0}" type="pres">
      <dgm:prSet presAssocID="{4213A7C6-6251-497F-A999-ED6528C0C297}" presName="childShape" presStyleCnt="0"/>
      <dgm:spPr/>
    </dgm:pt>
    <dgm:pt modelId="{6D94C654-2D0B-4DE3-83C2-D778866BE615}" type="pres">
      <dgm:prSet presAssocID="{FE4B8CE3-5086-484C-8B47-9C701876D174}" presName="Name13" presStyleLbl="parChTrans1D2" presStyleIdx="0" presStyleCnt="4"/>
      <dgm:spPr/>
    </dgm:pt>
    <dgm:pt modelId="{1DD35398-4463-4A3B-A1FC-516407BEB8A0}" type="pres">
      <dgm:prSet presAssocID="{6641D79E-4AB9-4E1E-B9DA-6411D394E387}" presName="childText" presStyleLbl="bgAcc1" presStyleIdx="0" presStyleCnt="4">
        <dgm:presLayoutVars>
          <dgm:bulletEnabled val="1"/>
        </dgm:presLayoutVars>
      </dgm:prSet>
      <dgm:spPr/>
    </dgm:pt>
    <dgm:pt modelId="{3DDA9BA1-83C1-4369-B1FC-7680E6709414}" type="pres">
      <dgm:prSet presAssocID="{7E91BDA3-9393-4ED0-A4E1-EE0A93E54AB1}" presName="root" presStyleCnt="0"/>
      <dgm:spPr/>
    </dgm:pt>
    <dgm:pt modelId="{C268F153-A63B-44F1-A09F-15AF29DD7878}" type="pres">
      <dgm:prSet presAssocID="{7E91BDA3-9393-4ED0-A4E1-EE0A93E54AB1}" presName="rootComposite" presStyleCnt="0"/>
      <dgm:spPr/>
    </dgm:pt>
    <dgm:pt modelId="{3FEAAE7F-16B8-4922-9021-0B78744D670F}" type="pres">
      <dgm:prSet presAssocID="{7E91BDA3-9393-4ED0-A4E1-EE0A93E54AB1}" presName="rootText" presStyleLbl="node1" presStyleIdx="1" presStyleCnt="3"/>
      <dgm:spPr/>
    </dgm:pt>
    <dgm:pt modelId="{F2158DD4-D7D9-4EE0-9E7D-0473218354AF}" type="pres">
      <dgm:prSet presAssocID="{7E91BDA3-9393-4ED0-A4E1-EE0A93E54AB1}" presName="rootConnector" presStyleLbl="node1" presStyleIdx="1" presStyleCnt="3"/>
      <dgm:spPr/>
    </dgm:pt>
    <dgm:pt modelId="{C3EBEF17-27A4-4DB4-858C-A5BA975AFF88}" type="pres">
      <dgm:prSet presAssocID="{7E91BDA3-9393-4ED0-A4E1-EE0A93E54AB1}" presName="childShape" presStyleCnt="0"/>
      <dgm:spPr/>
    </dgm:pt>
    <dgm:pt modelId="{94FE6CFB-51D1-40E3-91E1-38B3BCC12AEC}" type="pres">
      <dgm:prSet presAssocID="{51AA2354-5D72-4C35-872D-FB265E1C68D8}" presName="Name13" presStyleLbl="parChTrans1D2" presStyleIdx="1" presStyleCnt="4"/>
      <dgm:spPr/>
    </dgm:pt>
    <dgm:pt modelId="{25DB7F78-C15A-4BD4-9797-E7938C22FEB5}" type="pres">
      <dgm:prSet presAssocID="{2AE67E82-CEC5-4368-9AD4-92191DF74339}" presName="childText" presStyleLbl="bgAcc1" presStyleIdx="1" presStyleCnt="4">
        <dgm:presLayoutVars>
          <dgm:bulletEnabled val="1"/>
        </dgm:presLayoutVars>
      </dgm:prSet>
      <dgm:spPr/>
    </dgm:pt>
    <dgm:pt modelId="{8ABC9B88-8F82-4C93-B976-AD34FE4136C0}" type="pres">
      <dgm:prSet presAssocID="{856AFBFA-24D3-48AF-873F-B40347FC515B}" presName="Name13" presStyleLbl="parChTrans1D2" presStyleIdx="2" presStyleCnt="4"/>
      <dgm:spPr/>
    </dgm:pt>
    <dgm:pt modelId="{FC2C473A-6C85-43B6-B4B5-D97EAFCE6729}" type="pres">
      <dgm:prSet presAssocID="{42C7505A-C9C4-4E8E-B250-53D5BB837CDB}" presName="childText" presStyleLbl="bgAcc1" presStyleIdx="2" presStyleCnt="4">
        <dgm:presLayoutVars>
          <dgm:bulletEnabled val="1"/>
        </dgm:presLayoutVars>
      </dgm:prSet>
      <dgm:spPr/>
    </dgm:pt>
    <dgm:pt modelId="{3D9C3C22-6776-4C75-9C3B-EE764DE63243}" type="pres">
      <dgm:prSet presAssocID="{CEBBB392-AF6E-4692-BEA9-EB8F30FE757B}" presName="root" presStyleCnt="0"/>
      <dgm:spPr/>
    </dgm:pt>
    <dgm:pt modelId="{1C3B417C-5D4B-4D2B-9ED4-85F111B2F5E9}" type="pres">
      <dgm:prSet presAssocID="{CEBBB392-AF6E-4692-BEA9-EB8F30FE757B}" presName="rootComposite" presStyleCnt="0"/>
      <dgm:spPr/>
    </dgm:pt>
    <dgm:pt modelId="{520AD8C9-2062-4D69-89E4-3EC3D3C534F6}" type="pres">
      <dgm:prSet presAssocID="{CEBBB392-AF6E-4692-BEA9-EB8F30FE757B}" presName="rootText" presStyleLbl="node1" presStyleIdx="2" presStyleCnt="3"/>
      <dgm:spPr/>
    </dgm:pt>
    <dgm:pt modelId="{02DDAA68-323C-48F7-AA24-855B734D2570}" type="pres">
      <dgm:prSet presAssocID="{CEBBB392-AF6E-4692-BEA9-EB8F30FE757B}" presName="rootConnector" presStyleLbl="node1" presStyleIdx="2" presStyleCnt="3"/>
      <dgm:spPr/>
    </dgm:pt>
    <dgm:pt modelId="{31D1F9A3-2AB3-4540-A903-DCA3620C5965}" type="pres">
      <dgm:prSet presAssocID="{CEBBB392-AF6E-4692-BEA9-EB8F30FE757B}" presName="childShape" presStyleCnt="0"/>
      <dgm:spPr/>
    </dgm:pt>
    <dgm:pt modelId="{79AE03E2-C318-49E4-88A9-6A063AE3B261}" type="pres">
      <dgm:prSet presAssocID="{657A1D02-46D0-4748-8FE0-8851A7633D53}" presName="Name13" presStyleLbl="parChTrans1D2" presStyleIdx="3" presStyleCnt="4"/>
      <dgm:spPr/>
    </dgm:pt>
    <dgm:pt modelId="{0735756B-12A4-4983-862F-2C02DA0F550E}" type="pres">
      <dgm:prSet presAssocID="{5E61C414-CC93-4926-A2EE-D3AB474B211E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113E100A-1902-4561-BB65-85B2490EB516}" type="presOf" srcId="{7E91BDA3-9393-4ED0-A4E1-EE0A93E54AB1}" destId="{F2158DD4-D7D9-4EE0-9E7D-0473218354AF}" srcOrd="1" destOrd="0" presId="urn:microsoft.com/office/officeart/2005/8/layout/hierarchy3"/>
    <dgm:cxn modelId="{69B3D71E-249B-414A-8C5C-F7C79FD4E413}" srcId="{CBF16247-1452-4249-874B-2F7A3CE5FC78}" destId="{CEBBB392-AF6E-4692-BEA9-EB8F30FE757B}" srcOrd="2" destOrd="0" parTransId="{354E8A9B-2FCA-42B4-AD01-C3C89366F3E6}" sibTransId="{DF713A8A-D999-45A3-BAD5-9773165C77FF}"/>
    <dgm:cxn modelId="{20CAF022-4844-43B2-96A6-3445AE27F7FA}" type="presOf" srcId="{2AE67E82-CEC5-4368-9AD4-92191DF74339}" destId="{25DB7F78-C15A-4BD4-9797-E7938C22FEB5}" srcOrd="0" destOrd="0" presId="urn:microsoft.com/office/officeart/2005/8/layout/hierarchy3"/>
    <dgm:cxn modelId="{A0FFD92E-16D3-4FE5-855D-213259FA1F1D}" srcId="{7E91BDA3-9393-4ED0-A4E1-EE0A93E54AB1}" destId="{2AE67E82-CEC5-4368-9AD4-92191DF74339}" srcOrd="0" destOrd="0" parTransId="{51AA2354-5D72-4C35-872D-FB265E1C68D8}" sibTransId="{2D78ED5B-7610-4384-9983-43DC9A514C61}"/>
    <dgm:cxn modelId="{2768FD32-021F-4442-8CDD-9919A3C5784C}" srcId="{CBF16247-1452-4249-874B-2F7A3CE5FC78}" destId="{4213A7C6-6251-497F-A999-ED6528C0C297}" srcOrd="0" destOrd="0" parTransId="{5A445F71-4CC5-47D0-9D76-7B9405574D27}" sibTransId="{47A0EDE8-C781-49E4-B1AE-365CDFEA546C}"/>
    <dgm:cxn modelId="{BF76D061-5A47-4A44-99A6-6B8F84CB7A28}" srcId="{CBF16247-1452-4249-874B-2F7A3CE5FC78}" destId="{7E91BDA3-9393-4ED0-A4E1-EE0A93E54AB1}" srcOrd="1" destOrd="0" parTransId="{EEC32CE1-C8DF-46F8-BB50-3A9B020A7EC7}" sibTransId="{3F3EEC0B-4F57-4E7F-AE9D-1EC2F6E3B2A6}"/>
    <dgm:cxn modelId="{3D7F8542-A3CB-49B0-A5D4-E8296D3B7E72}" type="presOf" srcId="{6641D79E-4AB9-4E1E-B9DA-6411D394E387}" destId="{1DD35398-4463-4A3B-A1FC-516407BEB8A0}" srcOrd="0" destOrd="0" presId="urn:microsoft.com/office/officeart/2005/8/layout/hierarchy3"/>
    <dgm:cxn modelId="{0CA54D4C-3091-4CBD-A7E3-CD16E9A2D908}" type="presOf" srcId="{4213A7C6-6251-497F-A999-ED6528C0C297}" destId="{AE7483A7-E7A7-49BD-8E49-7C280B56C130}" srcOrd="1" destOrd="0" presId="urn:microsoft.com/office/officeart/2005/8/layout/hierarchy3"/>
    <dgm:cxn modelId="{40F6E16D-0C96-4E67-8159-DCC9A139792D}" type="presOf" srcId="{CEBBB392-AF6E-4692-BEA9-EB8F30FE757B}" destId="{02DDAA68-323C-48F7-AA24-855B734D2570}" srcOrd="1" destOrd="0" presId="urn:microsoft.com/office/officeart/2005/8/layout/hierarchy3"/>
    <dgm:cxn modelId="{C4649752-8CE8-4D0E-A005-193402BC5233}" type="presOf" srcId="{CEBBB392-AF6E-4692-BEA9-EB8F30FE757B}" destId="{520AD8C9-2062-4D69-89E4-3EC3D3C534F6}" srcOrd="0" destOrd="0" presId="urn:microsoft.com/office/officeart/2005/8/layout/hierarchy3"/>
    <dgm:cxn modelId="{10989274-3281-49E7-B8A4-A5D3724FCAB6}" type="presOf" srcId="{FE4B8CE3-5086-484C-8B47-9C701876D174}" destId="{6D94C654-2D0B-4DE3-83C2-D778866BE615}" srcOrd="0" destOrd="0" presId="urn:microsoft.com/office/officeart/2005/8/layout/hierarchy3"/>
    <dgm:cxn modelId="{170EC787-6369-4223-A4D5-1CD7126EAF4B}" type="presOf" srcId="{7E91BDA3-9393-4ED0-A4E1-EE0A93E54AB1}" destId="{3FEAAE7F-16B8-4922-9021-0B78744D670F}" srcOrd="0" destOrd="0" presId="urn:microsoft.com/office/officeart/2005/8/layout/hierarchy3"/>
    <dgm:cxn modelId="{4821D48C-91A5-4A90-A44F-F1D070D4DFCC}" srcId="{4213A7C6-6251-497F-A999-ED6528C0C297}" destId="{6641D79E-4AB9-4E1E-B9DA-6411D394E387}" srcOrd="0" destOrd="0" parTransId="{FE4B8CE3-5086-484C-8B47-9C701876D174}" sibTransId="{5A731164-B012-494B-B786-C7EED5348E70}"/>
    <dgm:cxn modelId="{4CA7EA8D-F33A-4C6F-B094-7513786E68A5}" type="presOf" srcId="{856AFBFA-24D3-48AF-873F-B40347FC515B}" destId="{8ABC9B88-8F82-4C93-B976-AD34FE4136C0}" srcOrd="0" destOrd="0" presId="urn:microsoft.com/office/officeart/2005/8/layout/hierarchy3"/>
    <dgm:cxn modelId="{D14CE194-B0A4-483D-8D4D-AAD0E3D84D0E}" type="presOf" srcId="{CBF16247-1452-4249-874B-2F7A3CE5FC78}" destId="{5696A357-09C7-49B4-B31B-9CBDA9F18A7B}" srcOrd="0" destOrd="0" presId="urn:microsoft.com/office/officeart/2005/8/layout/hierarchy3"/>
    <dgm:cxn modelId="{AEC65095-7541-4720-9340-6BFBF30CBB82}" type="presOf" srcId="{5E61C414-CC93-4926-A2EE-D3AB474B211E}" destId="{0735756B-12A4-4983-862F-2C02DA0F550E}" srcOrd="0" destOrd="0" presId="urn:microsoft.com/office/officeart/2005/8/layout/hierarchy3"/>
    <dgm:cxn modelId="{C532EAA5-BD4F-4ADE-B46D-15B95EF5F8D6}" type="presOf" srcId="{657A1D02-46D0-4748-8FE0-8851A7633D53}" destId="{79AE03E2-C318-49E4-88A9-6A063AE3B261}" srcOrd="0" destOrd="0" presId="urn:microsoft.com/office/officeart/2005/8/layout/hierarchy3"/>
    <dgm:cxn modelId="{E1F824AE-396E-4A74-B220-0F497531ED59}" type="presOf" srcId="{51AA2354-5D72-4C35-872D-FB265E1C68D8}" destId="{94FE6CFB-51D1-40E3-91E1-38B3BCC12AEC}" srcOrd="0" destOrd="0" presId="urn:microsoft.com/office/officeart/2005/8/layout/hierarchy3"/>
    <dgm:cxn modelId="{C9A44FCA-32A2-4151-8E68-0C90003119DA}" type="presOf" srcId="{42C7505A-C9C4-4E8E-B250-53D5BB837CDB}" destId="{FC2C473A-6C85-43B6-B4B5-D97EAFCE6729}" srcOrd="0" destOrd="0" presId="urn:microsoft.com/office/officeart/2005/8/layout/hierarchy3"/>
    <dgm:cxn modelId="{5939F8D0-4E6A-4EB9-AB95-68A6BA08F6E7}" srcId="{CEBBB392-AF6E-4692-BEA9-EB8F30FE757B}" destId="{5E61C414-CC93-4926-A2EE-D3AB474B211E}" srcOrd="0" destOrd="0" parTransId="{657A1D02-46D0-4748-8FE0-8851A7633D53}" sibTransId="{8E509B65-481A-46AC-BEF9-3C8BAB8DBC67}"/>
    <dgm:cxn modelId="{73A557D9-4542-4E9F-B97E-1C5B6B4458DE}" type="presOf" srcId="{4213A7C6-6251-497F-A999-ED6528C0C297}" destId="{7A333A51-3D36-4761-99F5-927D50491A46}" srcOrd="0" destOrd="0" presId="urn:microsoft.com/office/officeart/2005/8/layout/hierarchy3"/>
    <dgm:cxn modelId="{9CD5BAEB-EA34-49D0-9C4E-7720DE73F7B8}" srcId="{7E91BDA3-9393-4ED0-A4E1-EE0A93E54AB1}" destId="{42C7505A-C9C4-4E8E-B250-53D5BB837CDB}" srcOrd="1" destOrd="0" parTransId="{856AFBFA-24D3-48AF-873F-B40347FC515B}" sibTransId="{4C2EF334-FBD7-4FC7-ACBF-314C02FB48E7}"/>
    <dgm:cxn modelId="{8D8FB7DF-9ADF-41BC-906B-A8CF7F2D6450}" type="presParOf" srcId="{5696A357-09C7-49B4-B31B-9CBDA9F18A7B}" destId="{1C6E33F2-6FCA-437D-A9C2-FACB7960D3CA}" srcOrd="0" destOrd="0" presId="urn:microsoft.com/office/officeart/2005/8/layout/hierarchy3"/>
    <dgm:cxn modelId="{A715FDC4-0D71-46E4-A2F7-C827D23747CB}" type="presParOf" srcId="{1C6E33F2-6FCA-437D-A9C2-FACB7960D3CA}" destId="{1A65030D-9A63-49BB-9724-C39B4CE315A1}" srcOrd="0" destOrd="0" presId="urn:microsoft.com/office/officeart/2005/8/layout/hierarchy3"/>
    <dgm:cxn modelId="{7CCF03B9-066B-4782-9090-D712FDBE0CB7}" type="presParOf" srcId="{1A65030D-9A63-49BB-9724-C39B4CE315A1}" destId="{7A333A51-3D36-4761-99F5-927D50491A46}" srcOrd="0" destOrd="0" presId="urn:microsoft.com/office/officeart/2005/8/layout/hierarchy3"/>
    <dgm:cxn modelId="{0C2EC57E-2EB7-4001-BCF1-01651CC29B3C}" type="presParOf" srcId="{1A65030D-9A63-49BB-9724-C39B4CE315A1}" destId="{AE7483A7-E7A7-49BD-8E49-7C280B56C130}" srcOrd="1" destOrd="0" presId="urn:microsoft.com/office/officeart/2005/8/layout/hierarchy3"/>
    <dgm:cxn modelId="{93C59E4B-2637-4901-B553-52B374E47CD7}" type="presParOf" srcId="{1C6E33F2-6FCA-437D-A9C2-FACB7960D3CA}" destId="{3706A610-7419-480C-A99C-420825B96DB0}" srcOrd="1" destOrd="0" presId="urn:microsoft.com/office/officeart/2005/8/layout/hierarchy3"/>
    <dgm:cxn modelId="{93EC563E-5F64-450D-93A1-F98F0FCC0ABB}" type="presParOf" srcId="{3706A610-7419-480C-A99C-420825B96DB0}" destId="{6D94C654-2D0B-4DE3-83C2-D778866BE615}" srcOrd="0" destOrd="0" presId="urn:microsoft.com/office/officeart/2005/8/layout/hierarchy3"/>
    <dgm:cxn modelId="{673B0129-C26F-488A-AE8C-3A455CCA03B2}" type="presParOf" srcId="{3706A610-7419-480C-A99C-420825B96DB0}" destId="{1DD35398-4463-4A3B-A1FC-516407BEB8A0}" srcOrd="1" destOrd="0" presId="urn:microsoft.com/office/officeart/2005/8/layout/hierarchy3"/>
    <dgm:cxn modelId="{92A64538-DE30-4D50-8E44-FCC4AC8FC525}" type="presParOf" srcId="{5696A357-09C7-49B4-B31B-9CBDA9F18A7B}" destId="{3DDA9BA1-83C1-4369-B1FC-7680E6709414}" srcOrd="1" destOrd="0" presId="urn:microsoft.com/office/officeart/2005/8/layout/hierarchy3"/>
    <dgm:cxn modelId="{F10EE218-429A-45E1-9CE1-378F6AA0EB53}" type="presParOf" srcId="{3DDA9BA1-83C1-4369-B1FC-7680E6709414}" destId="{C268F153-A63B-44F1-A09F-15AF29DD7878}" srcOrd="0" destOrd="0" presId="urn:microsoft.com/office/officeart/2005/8/layout/hierarchy3"/>
    <dgm:cxn modelId="{48DEDAE5-866B-45EE-86FC-D21B2C10E78C}" type="presParOf" srcId="{C268F153-A63B-44F1-A09F-15AF29DD7878}" destId="{3FEAAE7F-16B8-4922-9021-0B78744D670F}" srcOrd="0" destOrd="0" presId="urn:microsoft.com/office/officeart/2005/8/layout/hierarchy3"/>
    <dgm:cxn modelId="{F171CB9F-13A0-41B6-AA0B-02C7B8625AC6}" type="presParOf" srcId="{C268F153-A63B-44F1-A09F-15AF29DD7878}" destId="{F2158DD4-D7D9-4EE0-9E7D-0473218354AF}" srcOrd="1" destOrd="0" presId="urn:microsoft.com/office/officeart/2005/8/layout/hierarchy3"/>
    <dgm:cxn modelId="{7FF990C2-16AA-4C53-9112-C561B8451ECF}" type="presParOf" srcId="{3DDA9BA1-83C1-4369-B1FC-7680E6709414}" destId="{C3EBEF17-27A4-4DB4-858C-A5BA975AFF88}" srcOrd="1" destOrd="0" presId="urn:microsoft.com/office/officeart/2005/8/layout/hierarchy3"/>
    <dgm:cxn modelId="{60DC5FD5-9BD2-4899-98D3-F4F97DADD549}" type="presParOf" srcId="{C3EBEF17-27A4-4DB4-858C-A5BA975AFF88}" destId="{94FE6CFB-51D1-40E3-91E1-38B3BCC12AEC}" srcOrd="0" destOrd="0" presId="urn:microsoft.com/office/officeart/2005/8/layout/hierarchy3"/>
    <dgm:cxn modelId="{009B14A8-0DD9-463F-9DE0-D54157CBF714}" type="presParOf" srcId="{C3EBEF17-27A4-4DB4-858C-A5BA975AFF88}" destId="{25DB7F78-C15A-4BD4-9797-E7938C22FEB5}" srcOrd="1" destOrd="0" presId="urn:microsoft.com/office/officeart/2005/8/layout/hierarchy3"/>
    <dgm:cxn modelId="{EC5159FF-EDA4-40A2-9956-ADD63E82F571}" type="presParOf" srcId="{C3EBEF17-27A4-4DB4-858C-A5BA975AFF88}" destId="{8ABC9B88-8F82-4C93-B976-AD34FE4136C0}" srcOrd="2" destOrd="0" presId="urn:microsoft.com/office/officeart/2005/8/layout/hierarchy3"/>
    <dgm:cxn modelId="{4AD94C71-19A8-4E43-B3DB-A3B571B21A25}" type="presParOf" srcId="{C3EBEF17-27A4-4DB4-858C-A5BA975AFF88}" destId="{FC2C473A-6C85-43B6-B4B5-D97EAFCE6729}" srcOrd="3" destOrd="0" presId="urn:microsoft.com/office/officeart/2005/8/layout/hierarchy3"/>
    <dgm:cxn modelId="{34552AC9-9223-4865-8849-CE01547CCD90}" type="presParOf" srcId="{5696A357-09C7-49B4-B31B-9CBDA9F18A7B}" destId="{3D9C3C22-6776-4C75-9C3B-EE764DE63243}" srcOrd="2" destOrd="0" presId="urn:microsoft.com/office/officeart/2005/8/layout/hierarchy3"/>
    <dgm:cxn modelId="{BD0641C4-33AA-4FD1-A001-A933F4EB17B7}" type="presParOf" srcId="{3D9C3C22-6776-4C75-9C3B-EE764DE63243}" destId="{1C3B417C-5D4B-4D2B-9ED4-85F111B2F5E9}" srcOrd="0" destOrd="0" presId="urn:microsoft.com/office/officeart/2005/8/layout/hierarchy3"/>
    <dgm:cxn modelId="{84853226-FD57-4C35-950F-D15605A342FA}" type="presParOf" srcId="{1C3B417C-5D4B-4D2B-9ED4-85F111B2F5E9}" destId="{520AD8C9-2062-4D69-89E4-3EC3D3C534F6}" srcOrd="0" destOrd="0" presId="urn:microsoft.com/office/officeart/2005/8/layout/hierarchy3"/>
    <dgm:cxn modelId="{507DFF1F-89A2-4354-A563-1DB95D4239E1}" type="presParOf" srcId="{1C3B417C-5D4B-4D2B-9ED4-85F111B2F5E9}" destId="{02DDAA68-323C-48F7-AA24-855B734D2570}" srcOrd="1" destOrd="0" presId="urn:microsoft.com/office/officeart/2005/8/layout/hierarchy3"/>
    <dgm:cxn modelId="{6CAF0D0A-F55A-411F-B3F3-CE5423037BDF}" type="presParOf" srcId="{3D9C3C22-6776-4C75-9C3B-EE764DE63243}" destId="{31D1F9A3-2AB3-4540-A903-DCA3620C5965}" srcOrd="1" destOrd="0" presId="urn:microsoft.com/office/officeart/2005/8/layout/hierarchy3"/>
    <dgm:cxn modelId="{916CA8E2-CB6D-4DBF-A83B-A1609824F4ED}" type="presParOf" srcId="{31D1F9A3-2AB3-4540-A903-DCA3620C5965}" destId="{79AE03E2-C318-49E4-88A9-6A063AE3B261}" srcOrd="0" destOrd="0" presId="urn:microsoft.com/office/officeart/2005/8/layout/hierarchy3"/>
    <dgm:cxn modelId="{47A9CBB4-0A25-49E3-99D4-6D2BF46D05A5}" type="presParOf" srcId="{31D1F9A3-2AB3-4540-A903-DCA3620C5965}" destId="{0735756B-12A4-4983-862F-2C02DA0F550E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0C2FF7-7DDE-41D6-9644-4F698337E1BE}">
      <dsp:nvSpPr>
        <dsp:cNvPr id="0" name=""/>
        <dsp:cNvSpPr/>
      </dsp:nvSpPr>
      <dsp:spPr>
        <a:xfrm>
          <a:off x="0" y="106840"/>
          <a:ext cx="6574112" cy="514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Times New Roman"/>
              <a:cs typeface="Times New Roman"/>
            </a:rPr>
            <a:t>Introduction – Problem statement</a:t>
          </a:r>
        </a:p>
      </dsp:txBody>
      <dsp:txXfrm>
        <a:off x="25130" y="131970"/>
        <a:ext cx="6523852" cy="464540"/>
      </dsp:txXfrm>
    </dsp:sp>
    <dsp:sp modelId="{5D07E326-66FF-459D-8D61-BC448FE26B62}">
      <dsp:nvSpPr>
        <dsp:cNvPr id="0" name=""/>
        <dsp:cNvSpPr/>
      </dsp:nvSpPr>
      <dsp:spPr>
        <a:xfrm>
          <a:off x="0" y="685000"/>
          <a:ext cx="6574112" cy="514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Times New Roman"/>
              <a:cs typeface="Times New Roman"/>
            </a:rPr>
            <a:t>Talking about Dataset</a:t>
          </a:r>
        </a:p>
      </dsp:txBody>
      <dsp:txXfrm>
        <a:off x="25130" y="710130"/>
        <a:ext cx="6523852" cy="464540"/>
      </dsp:txXfrm>
    </dsp:sp>
    <dsp:sp modelId="{2BEA66B8-7E29-4753-B9A3-66FDE0DFB617}">
      <dsp:nvSpPr>
        <dsp:cNvPr id="0" name=""/>
        <dsp:cNvSpPr/>
      </dsp:nvSpPr>
      <dsp:spPr>
        <a:xfrm>
          <a:off x="0" y="1263160"/>
          <a:ext cx="6574112" cy="514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Times New Roman"/>
              <a:cs typeface="Times New Roman"/>
            </a:rPr>
            <a:t>Exploration Data Analysis </a:t>
          </a:r>
        </a:p>
      </dsp:txBody>
      <dsp:txXfrm>
        <a:off x="25130" y="1288290"/>
        <a:ext cx="6523852" cy="464540"/>
      </dsp:txXfrm>
    </dsp:sp>
    <dsp:sp modelId="{460E646B-D2AC-405F-A1EB-B789CA91C9BE}">
      <dsp:nvSpPr>
        <dsp:cNvPr id="0" name=""/>
        <dsp:cNvSpPr/>
      </dsp:nvSpPr>
      <dsp:spPr>
        <a:xfrm>
          <a:off x="0" y="1777960"/>
          <a:ext cx="6574112" cy="5578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728" tIns="27940" rIns="156464" bIns="27940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>
              <a:latin typeface="Times New Roman"/>
              <a:cs typeface="Times New Roman"/>
            </a:rPr>
            <a:t>Data cleaning 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>
              <a:latin typeface="Times New Roman"/>
              <a:cs typeface="Times New Roman"/>
            </a:rPr>
            <a:t>Data preprocessing</a:t>
          </a:r>
        </a:p>
      </dsp:txBody>
      <dsp:txXfrm>
        <a:off x="0" y="1777960"/>
        <a:ext cx="6574112" cy="557865"/>
      </dsp:txXfrm>
    </dsp:sp>
    <dsp:sp modelId="{488B9CA9-9A75-4B08-B96A-40985EA7E114}">
      <dsp:nvSpPr>
        <dsp:cNvPr id="0" name=""/>
        <dsp:cNvSpPr/>
      </dsp:nvSpPr>
      <dsp:spPr>
        <a:xfrm>
          <a:off x="0" y="2335825"/>
          <a:ext cx="6574112" cy="514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Times New Roman"/>
              <a:cs typeface="Times New Roman"/>
            </a:rPr>
            <a:t>Price Prediction : Models Fitting </a:t>
          </a:r>
        </a:p>
      </dsp:txBody>
      <dsp:txXfrm>
        <a:off x="25130" y="2360955"/>
        <a:ext cx="6523852" cy="464540"/>
      </dsp:txXfrm>
    </dsp:sp>
    <dsp:sp modelId="{287E87B0-7DDE-4F5B-B027-BEE78D2AE7FD}">
      <dsp:nvSpPr>
        <dsp:cNvPr id="0" name=""/>
        <dsp:cNvSpPr/>
      </dsp:nvSpPr>
      <dsp:spPr>
        <a:xfrm>
          <a:off x="0" y="2850625"/>
          <a:ext cx="6574112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72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>
              <a:latin typeface="Times New Roman"/>
              <a:cs typeface="Times New Roman"/>
            </a:rPr>
            <a:t>Hyperparameter tuning</a:t>
          </a:r>
        </a:p>
      </dsp:txBody>
      <dsp:txXfrm>
        <a:off x="0" y="2850625"/>
        <a:ext cx="6574112" cy="364320"/>
      </dsp:txXfrm>
    </dsp:sp>
    <dsp:sp modelId="{D0B45E4C-66FC-4D44-BCB8-41EB07963CB8}">
      <dsp:nvSpPr>
        <dsp:cNvPr id="0" name=""/>
        <dsp:cNvSpPr/>
      </dsp:nvSpPr>
      <dsp:spPr>
        <a:xfrm>
          <a:off x="0" y="3214945"/>
          <a:ext cx="6574112" cy="514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  <a:latin typeface="Times New Roman"/>
              <a:cs typeface="Calibri"/>
            </a:rPr>
            <a:t>Results and discussion</a:t>
          </a:r>
          <a:endParaRPr lang="en-US" sz="2200" kern="1200">
            <a:solidFill>
              <a:schemeClr val="tx1"/>
            </a:solidFill>
            <a:latin typeface="Times New Roman"/>
            <a:cs typeface="Times New Roman"/>
          </a:endParaRPr>
        </a:p>
      </dsp:txBody>
      <dsp:txXfrm>
        <a:off x="25130" y="3240075"/>
        <a:ext cx="6523852" cy="464540"/>
      </dsp:txXfrm>
    </dsp:sp>
    <dsp:sp modelId="{74E081E3-3BA1-4330-ACE7-BCF5E9C8B363}">
      <dsp:nvSpPr>
        <dsp:cNvPr id="0" name=""/>
        <dsp:cNvSpPr/>
      </dsp:nvSpPr>
      <dsp:spPr>
        <a:xfrm>
          <a:off x="0" y="3793105"/>
          <a:ext cx="6574112" cy="514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Times New Roman"/>
              <a:cs typeface="Times New Roman"/>
            </a:rPr>
            <a:t>Recommender System</a:t>
          </a:r>
        </a:p>
      </dsp:txBody>
      <dsp:txXfrm>
        <a:off x="25130" y="3818235"/>
        <a:ext cx="6523852" cy="464540"/>
      </dsp:txXfrm>
    </dsp:sp>
    <dsp:sp modelId="{6744840D-6F90-4032-ADD6-2483B92F9A61}">
      <dsp:nvSpPr>
        <dsp:cNvPr id="0" name=""/>
        <dsp:cNvSpPr/>
      </dsp:nvSpPr>
      <dsp:spPr>
        <a:xfrm>
          <a:off x="0" y="4371265"/>
          <a:ext cx="6574112" cy="514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Times New Roman"/>
              <a:cs typeface="Times New Roman"/>
            </a:rPr>
            <a:t>Improvement Scope</a:t>
          </a:r>
        </a:p>
      </dsp:txBody>
      <dsp:txXfrm>
        <a:off x="25130" y="4396395"/>
        <a:ext cx="6523852" cy="464540"/>
      </dsp:txXfrm>
    </dsp:sp>
    <dsp:sp modelId="{1BC52D73-C7D4-4EC5-86A0-98F2BD90CCD3}">
      <dsp:nvSpPr>
        <dsp:cNvPr id="0" name=""/>
        <dsp:cNvSpPr/>
      </dsp:nvSpPr>
      <dsp:spPr>
        <a:xfrm>
          <a:off x="0" y="4949425"/>
          <a:ext cx="6574112" cy="514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Times New Roman"/>
              <a:cs typeface="Times New Roman"/>
            </a:rPr>
            <a:t>Conclusion</a:t>
          </a:r>
        </a:p>
      </dsp:txBody>
      <dsp:txXfrm>
        <a:off x="25130" y="4974555"/>
        <a:ext cx="6523852" cy="4645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85236E-E623-4C02-97D2-E4E0108849FF}">
      <dsp:nvSpPr>
        <dsp:cNvPr id="0" name=""/>
        <dsp:cNvSpPr/>
      </dsp:nvSpPr>
      <dsp:spPr>
        <a:xfrm>
          <a:off x="0" y="999088"/>
          <a:ext cx="2733823" cy="173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5B32F9-0050-48F9-AD28-EC889F6A14BF}">
      <dsp:nvSpPr>
        <dsp:cNvPr id="0" name=""/>
        <dsp:cNvSpPr/>
      </dsp:nvSpPr>
      <dsp:spPr>
        <a:xfrm>
          <a:off x="303758" y="1287658"/>
          <a:ext cx="2733823" cy="1735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u="sng" kern="1200">
              <a:latin typeface="Times New Roman"/>
              <a:cs typeface="Times New Roman"/>
            </a:rPr>
            <a:t>Standard Scaling </a:t>
          </a:r>
          <a:r>
            <a:rPr lang="en-US" sz="1500" kern="1200">
              <a:latin typeface="Times New Roman"/>
              <a:cs typeface="Times New Roman"/>
            </a:rPr>
            <a:t>: Technique that transforms numerical features to have a mean of 0 and a standard deviation of 1, making the data comparable and suitable for various machine learning algorithms.</a:t>
          </a:r>
        </a:p>
      </dsp:txBody>
      <dsp:txXfrm>
        <a:off x="354603" y="1338503"/>
        <a:ext cx="2632133" cy="1634288"/>
      </dsp:txXfrm>
    </dsp:sp>
    <dsp:sp modelId="{1E6C68C8-05C4-4090-8887-643B4641599D}">
      <dsp:nvSpPr>
        <dsp:cNvPr id="0" name=""/>
        <dsp:cNvSpPr/>
      </dsp:nvSpPr>
      <dsp:spPr>
        <a:xfrm>
          <a:off x="3341340" y="999088"/>
          <a:ext cx="2733823" cy="173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DD5880-F03A-4FCE-A96F-20FB7E06CFE0}">
      <dsp:nvSpPr>
        <dsp:cNvPr id="0" name=""/>
        <dsp:cNvSpPr/>
      </dsp:nvSpPr>
      <dsp:spPr>
        <a:xfrm>
          <a:off x="3645098" y="1287658"/>
          <a:ext cx="2733823" cy="1735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u="sng" kern="1200">
              <a:latin typeface="Times New Roman"/>
              <a:cs typeface="Times New Roman"/>
            </a:rPr>
            <a:t>One Hot Encoding</a:t>
          </a:r>
          <a:r>
            <a:rPr lang="en-US" sz="1500" kern="1200">
              <a:latin typeface="Times New Roman"/>
              <a:cs typeface="Times New Roman"/>
            </a:rPr>
            <a:t> : Technique used to convert categorical variables into binary (0 or 1) format, creating binary columns for each category, which allows machine learning models to work with categorical data.</a:t>
          </a:r>
        </a:p>
      </dsp:txBody>
      <dsp:txXfrm>
        <a:off x="3695943" y="1338503"/>
        <a:ext cx="2632133" cy="1634288"/>
      </dsp:txXfrm>
    </dsp:sp>
    <dsp:sp modelId="{971B6D7D-9CF9-4C59-BC28-EE004DBEB25C}">
      <dsp:nvSpPr>
        <dsp:cNvPr id="0" name=""/>
        <dsp:cNvSpPr/>
      </dsp:nvSpPr>
      <dsp:spPr>
        <a:xfrm>
          <a:off x="6682680" y="999088"/>
          <a:ext cx="2733823" cy="173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9332B1-B806-42CC-8267-F6BBF210D89A}">
      <dsp:nvSpPr>
        <dsp:cNvPr id="0" name=""/>
        <dsp:cNvSpPr/>
      </dsp:nvSpPr>
      <dsp:spPr>
        <a:xfrm>
          <a:off x="6986438" y="1287658"/>
          <a:ext cx="2733823" cy="1735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u="sng" kern="1200">
              <a:latin typeface="Times New Roman"/>
              <a:cs typeface="Times New Roman"/>
            </a:rPr>
            <a:t>Ordinal Encoding</a:t>
          </a:r>
          <a:r>
            <a:rPr lang="en-US" sz="1500" kern="1200">
              <a:latin typeface="Times New Roman"/>
              <a:cs typeface="Times New Roman"/>
            </a:rPr>
            <a:t> : Method of converting categorical variables with ordered categories into numerical values while preserving the order or hierarchy of the categories</a:t>
          </a:r>
        </a:p>
      </dsp:txBody>
      <dsp:txXfrm>
        <a:off x="7037283" y="1338503"/>
        <a:ext cx="2632133" cy="16342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33A51-3D36-4761-99F5-927D50491A46}">
      <dsp:nvSpPr>
        <dsp:cNvPr id="0" name=""/>
        <dsp:cNvSpPr/>
      </dsp:nvSpPr>
      <dsp:spPr>
        <a:xfrm>
          <a:off x="734" y="597625"/>
          <a:ext cx="1719829" cy="8599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latin typeface="Tw Cen MT Condensed" panose="020B0606020104020203"/>
            </a:rPr>
            <a:t>Numerical Features</a:t>
          </a:r>
          <a:endParaRPr lang="en-US" sz="2900" kern="1200"/>
        </a:p>
      </dsp:txBody>
      <dsp:txXfrm>
        <a:off x="25920" y="622811"/>
        <a:ext cx="1669457" cy="809542"/>
      </dsp:txXfrm>
    </dsp:sp>
    <dsp:sp modelId="{6D94C654-2D0B-4DE3-83C2-D778866BE615}">
      <dsp:nvSpPr>
        <dsp:cNvPr id="0" name=""/>
        <dsp:cNvSpPr/>
      </dsp:nvSpPr>
      <dsp:spPr>
        <a:xfrm>
          <a:off x="172717" y="1457539"/>
          <a:ext cx="171982" cy="6449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936"/>
              </a:lnTo>
              <a:lnTo>
                <a:pt x="171982" y="644936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D35398-4463-4A3B-A1FC-516407BEB8A0}">
      <dsp:nvSpPr>
        <dsp:cNvPr id="0" name=""/>
        <dsp:cNvSpPr/>
      </dsp:nvSpPr>
      <dsp:spPr>
        <a:xfrm>
          <a:off x="344700" y="1672518"/>
          <a:ext cx="1375863" cy="8599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Tw Cen MT Condensed" panose="020B0606020104020203"/>
            </a:rPr>
            <a:t>Standard Scaler</a:t>
          </a:r>
          <a:endParaRPr lang="en-US" sz="2000" kern="1200"/>
        </a:p>
      </dsp:txBody>
      <dsp:txXfrm>
        <a:off x="369886" y="1697704"/>
        <a:ext cx="1325491" cy="809542"/>
      </dsp:txXfrm>
    </dsp:sp>
    <dsp:sp modelId="{3FEAAE7F-16B8-4922-9021-0B78744D670F}">
      <dsp:nvSpPr>
        <dsp:cNvPr id="0" name=""/>
        <dsp:cNvSpPr/>
      </dsp:nvSpPr>
      <dsp:spPr>
        <a:xfrm>
          <a:off x="2150521" y="597625"/>
          <a:ext cx="1719829" cy="8599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latin typeface="Tw Cen MT Condensed" panose="020B0606020104020203"/>
            </a:rPr>
            <a:t>Categorical Features</a:t>
          </a:r>
          <a:endParaRPr lang="en-US" sz="2900" kern="1200"/>
        </a:p>
      </dsp:txBody>
      <dsp:txXfrm>
        <a:off x="2175707" y="622811"/>
        <a:ext cx="1669457" cy="809542"/>
      </dsp:txXfrm>
    </dsp:sp>
    <dsp:sp modelId="{94FE6CFB-51D1-40E3-91E1-38B3BCC12AEC}">
      <dsp:nvSpPr>
        <dsp:cNvPr id="0" name=""/>
        <dsp:cNvSpPr/>
      </dsp:nvSpPr>
      <dsp:spPr>
        <a:xfrm>
          <a:off x="2322504" y="1457539"/>
          <a:ext cx="171982" cy="6449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936"/>
              </a:lnTo>
              <a:lnTo>
                <a:pt x="171982" y="644936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DB7F78-C15A-4BD4-9797-E7938C22FEB5}">
      <dsp:nvSpPr>
        <dsp:cNvPr id="0" name=""/>
        <dsp:cNvSpPr/>
      </dsp:nvSpPr>
      <dsp:spPr>
        <a:xfrm>
          <a:off x="2494487" y="1672518"/>
          <a:ext cx="1375863" cy="8599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Tw Cen MT Condensed" panose="020B0606020104020203"/>
            </a:rPr>
            <a:t>One Hot Encoding</a:t>
          </a:r>
          <a:endParaRPr lang="en-US" sz="2000" kern="1200"/>
        </a:p>
      </dsp:txBody>
      <dsp:txXfrm>
        <a:off x="2519673" y="1697704"/>
        <a:ext cx="1325491" cy="809542"/>
      </dsp:txXfrm>
    </dsp:sp>
    <dsp:sp modelId="{8ABC9B88-8F82-4C93-B976-AD34FE4136C0}">
      <dsp:nvSpPr>
        <dsp:cNvPr id="0" name=""/>
        <dsp:cNvSpPr/>
      </dsp:nvSpPr>
      <dsp:spPr>
        <a:xfrm>
          <a:off x="2322504" y="1457539"/>
          <a:ext cx="171982" cy="17198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9829"/>
              </a:lnTo>
              <a:lnTo>
                <a:pt x="171982" y="171982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2C473A-6C85-43B6-B4B5-D97EAFCE6729}">
      <dsp:nvSpPr>
        <dsp:cNvPr id="0" name=""/>
        <dsp:cNvSpPr/>
      </dsp:nvSpPr>
      <dsp:spPr>
        <a:xfrm>
          <a:off x="2494487" y="2747412"/>
          <a:ext cx="1375863" cy="8599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Tw Cen MT Condensed" panose="020B0606020104020203"/>
            </a:rPr>
            <a:t>Ordinal Encoding</a:t>
          </a:r>
          <a:endParaRPr lang="en-US" sz="2000" kern="1200"/>
        </a:p>
      </dsp:txBody>
      <dsp:txXfrm>
        <a:off x="2519673" y="2772598"/>
        <a:ext cx="1325491" cy="809542"/>
      </dsp:txXfrm>
    </dsp:sp>
    <dsp:sp modelId="{520AD8C9-2062-4D69-89E4-3EC3D3C534F6}">
      <dsp:nvSpPr>
        <dsp:cNvPr id="0" name=""/>
        <dsp:cNvSpPr/>
      </dsp:nvSpPr>
      <dsp:spPr>
        <a:xfrm>
          <a:off x="4300308" y="597625"/>
          <a:ext cx="1719829" cy="8599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latin typeface="Tw Cen MT Condensed" panose="020B0606020104020203"/>
            </a:rPr>
            <a:t>Binary Features</a:t>
          </a:r>
          <a:endParaRPr lang="en-US" sz="2900" kern="1200"/>
        </a:p>
      </dsp:txBody>
      <dsp:txXfrm>
        <a:off x="4325494" y="622811"/>
        <a:ext cx="1669457" cy="809542"/>
      </dsp:txXfrm>
    </dsp:sp>
    <dsp:sp modelId="{79AE03E2-C318-49E4-88A9-6A063AE3B261}">
      <dsp:nvSpPr>
        <dsp:cNvPr id="0" name=""/>
        <dsp:cNvSpPr/>
      </dsp:nvSpPr>
      <dsp:spPr>
        <a:xfrm>
          <a:off x="4472291" y="1457539"/>
          <a:ext cx="171982" cy="6449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936"/>
              </a:lnTo>
              <a:lnTo>
                <a:pt x="171982" y="644936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35756B-12A4-4983-862F-2C02DA0F550E}">
      <dsp:nvSpPr>
        <dsp:cNvPr id="0" name=""/>
        <dsp:cNvSpPr/>
      </dsp:nvSpPr>
      <dsp:spPr>
        <a:xfrm>
          <a:off x="4644274" y="1672518"/>
          <a:ext cx="1375863" cy="8599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Tw Cen MT Condensed" panose="020B0606020104020203"/>
            </a:rPr>
            <a:t>Passthrough (No Preprocessing)</a:t>
          </a:r>
          <a:endParaRPr lang="en-US" sz="2000" kern="1200"/>
        </a:p>
      </dsp:txBody>
      <dsp:txXfrm>
        <a:off x="4669460" y="1697704"/>
        <a:ext cx="1325491" cy="8095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7T04:44:45.8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13176 14487 16383 0 0,'0'-1'0'0'0,"0"0"0"0"0,-1-2 0 0 0,-3-1 0 0 0,-3-2 0 0 0,-2-1 0 0 0,-2 0 0 0 0,-4 0 0 0 0,-2-1 0 0 0,-1-1 0 0 0,-2 1 0 0 0,2 2 0 0 0,2 0 0 0 0,0 0 0 0 0,1 0 0 0 0,-2 0 0 0 0,1 0 0 0 0,3-1 0 0 0,3 0 0 0 0,4 0 0 0 0,3 0 0 0 0,1 1 0 0 0,2 0 0 0 0,0 0 0 0 0,3 2 0 0 0,4 0 0 0 0,7 1 0 0 0,8 1 0 0 0,11 1 0 0 0,12 0 0 0 0,9-2 0 0 0,11-1 0 0 0,7-1 0 0 0,3 0 0 0 0,-3 1 0 0 0,-8 2 0 0 0,-11 0 0 0 0,-10 1 0 0 0,-10 1 0 0 0,-7 2 0 0 0,-6 2 0 0 0,-5 2 0 0 0,-5 0 0 0 0,-3-2 0 0 0,-1 0 0 0 0,2-2 0 0 0,6-1 0 0 0,6 0 0 0 0,4-1 0 0 0,3 0 0 0 0,-2-1 0 0 0,-5 1 0 0 0,-10 0 0 0 0,-18 0 0 0 0,-19 0 0 0 0,-22 0 0 0 0,-17 0 0 0 0,-9 0 0 0 0,0 0 0 0 0,5 0 0 0 0,8 0 0 0 0,5 0 0 0 0,4 0 0 0 0,3 0 0 0 0,3 0 0 0 0,4 0 0 0 0,4 0 0 0 0,3 0 0 0 0,4 0 0 0 0,7 0 0 0 0,7 0 0 0 0,8 0 0 0 0,14 0 0 0 0,19 0 0 0 0,21 0 0 0 0,23 2 0 0 0,24 2 0 0 0,25 3 0 0 0,24 1 0 0 0,17 1 0 0 0,5-1 0 0 0,-7-1 0 0 0,-17 1 0 0 0,-25 0 0 0 0,-24-1 0 0 0,-25 1 0 0 0,-20-2 0 0 0,-19-2 0 0 0,-22-2 0 0 0,-30-2 0 0 0,-29-2 0 0 0,-26-1 0 0 0,-13 0 0 0 0,-5 0 0 0 0,5 1 0 0 0,13 1 0 0 0,14 1 0 0 0,13 0 0 0 0,14 0 0 0 0,10 0 0 0 0,8 0 0 0 0,10 0 0 0 0,15 0 0 0 0,23 0 0 0 0,24 0 0 0 0,24 1 0 0 0,18 2 0 0 0,12 1 0 0 0,5-2 0 0 0,4 0 0 0 0,6 0 0 0 0,9-1 0 0 0,7-1 0 0 0,0 0 0 0 0,-14 0 0 0 0,-22 0 0 0 0,-26 0 0 0 0,-24-1 0 0 0,-25-4 0 0 0,-30-5 0 0 0,-35-5 0 0 0,-31-1 0 0 0,-17-1 0 0 0,-5 4 0 0 0,10 3 0 0 0,16 2 0 0 0,19 3 0 0 0,17 1 0 0 0,13 2 0 0 0,8 0 0 0 0,6-1 0 0 0,6 0 0 0 0,6-1 0 0 0,13-2 0 0 0,13-2 0 0 0,10-3 0 0 0,7-5 0 0 0,-2-2 0 0 0,-4-3 0 0 0,-9 3 0 0 0,-11 3 0 0 0,-10 4 0 0 0,-15 4 0 0 0,-21 5 0 0 0,-24 11 0 0 0,-21 17 0 0 0,-10 14 0 0 0,5 6 0 0 0,12-2 0 0 0,18-9 0 0 0,17-14 0 0 0,23-15 0 0 0,25-18 0 0 0,19-13 0 0 0,10-6 0 0 0,0 0 0 0 0,-9 5 0 0 0,-17 7 0 0 0,-28 8 0 0 0,-33 13 0 0 0,-29 18 0 0 0,-13 12 0 0 0,3 1 0 0 0,13-4 0 0 0,19-14 0 0 0,21-24 0 0 0,26-25 0 0 0,21-16 0 0 0,11-6 0 0 0,2 6 0 0 0,-6 10 0 0 0,-13 18 0 0 0,-20 22 0 0 0,-15 21 0 0 0,-8 10 0 0 0,3-2 0 0 0,12-13 0 0 0,21-20 0 0 0,19-15 0 0 0,12-7 0 0 0,4-1 0 0 0,-5 6 0 0 0,-9 9 0 0 0,-16 17 0 0 0,-20 19 0 0 0,-14 13 0 0 0,-6 1 0 0 0,2-5 0 0 0,8-13 0 0 0,15-16 0 0 0,22-19 0 0 0,13-8 0 0 0,0 1 0 0 0,-7 9 0 0 0,-7 13 0 0 0,-9 13 0 0 0,-6 4 0 0 0,-2 0 0 0 0,-2-3 0 0 0,0-5 0 0 0,-1-2 0 0 0,-2 1 0 0 0,-6 5 0 0 0,-2-2 0 0 0,1-11 0 0 0,3-22 0 0 0,5-17 0 0 0,5-9 0 0 0,2 4 0 0 0,-7 13 0 0 0,-19 27 0 0 0,-26 31 0 0 0,-19 19 0 0 0,-7 5 0 0 0,9-7 0 0 0,13-16 0 0 0,16-25 0 0 0,14-26 0 0 0,11-17 0 0 0,6-6 0 0 0,2 5 0 0 0,-6 13 0 0 0,-19 21 0 0 0,-21 22 0 0 0,-12 13 0 0 0,4 2 0 0 0,11-12 0 0 0,12-26 0 0 0,16-27 0 0 0,15-17 0 0 0,9-2 0 0 0,4 9 0 0 0,-2 14 0 0 0,-9 26 0 0 0,-16 31 0 0 0,-12 21 0 0 0,-3 7 0 0 0,4-9 0 0 0,8-18 0 0 0,18-30 0 0 0,20-29 0 0 0,11-14 0 0 0,3-1 0 0 0,-4 8 0 0 0,-11 18 0 0 0,-15 28 0 0 0,-18 28 0 0 0,-10 20 0 0 0,-1-1 0 0 0,4-11 0 0 0,10-24 0 0 0,14-28 0 0 0,12-19 0 0 0,7-7 0 0 0,0 3 0 0 0,-6 15 0 0 0,-6 29 0 0 0,-10 33 0 0 0,-10 25 0 0 0,-4 10 0 0 0,-1-10 0 0 0,8-26 0 0 0,14-32 0 0 0,11-22 0 0 0,8-13 0 0 0,-1 2 0 0 0,-5 13 0 0 0,-11 22 0 0 0,-9 15 0 0 0,-6 5 0 0 0,-2-4 0 0 0,0-9 0 0 0,0-17 0 0 0,2-20 0 0 0,1-12 0 0 0,3-4 0 0 0,0 4 0 0 0,-3 7 0 0 0,-8 11 0 0 0,-11 17 0 0 0,-9 13 0 0 0,-2 6 0 0 0,1-3 0 0 0,6-14 0 0 0,7-26 0 0 0,7-27 0 0 0,5-15 0 0 0,3 1 0 0 0,2 9 0 0 0,-4 17 0 0 0,-8 26 0 0 0,-7 25 0 0 0,-3 15 0 0 0,3 0 0 0 0,4-13 0 0 0,10-28 0 0 0,15-33 0 0 0,10-19 0 0 0,5-3 0 0 0,-1 9 0 0 0,-5 19 0 0 0,-13 35 0 0 0,-18 43 0 0 0,-12 30 0 0 0,-4 8 0 0 0,4-11 0 0 0,8-26 0 0 0,17-39 0 0 0,16-36 0 0 0,9-20 0 0 0,1 1 0 0 0,-10 19 0 0 0,-19 37 0 0 0,-19 35 0 0 0,-10 19 0 0 0,0-3 0 0 0,5-16 0 0 0,8-33 0 0 0,11-36 0 0 0,11-27 0 0 0,8-10 0 0 0,0 10 0 0 0,-12 31 0 0 0,-20 42 0 0 0,-14 30 0 0 0,-8 12 0 0 0,5-4 0 0 0,7-23 0 0 0,14-38 0 0 0,17-39 0 0 0,14-25 0 0 0,4-1 0 0 0,-5 21 0 0 0,-17 37 0 0 0,-19 40 0 0 0,-13 23 0 0 0,-1 5 0 0 0,6-10 0 0 0,9-30 0 0 0,17-39 0 0 0,16-33 0 0 0,13-16 0 0 0,3 4 0 0 0,-4 13 0 0 0,-7 24 0 0 0,-19 36 0 0 0,-19 36 0 0 0,-14 23 0 0 0,-4 4 0 0 0,5-11 0 0 0,9-28 0 0 0,13-38 0 0 0,15-30 0 0 0,11-17 0 0 0,2 6 0 0 0,-10 25 0 0 0,-18 36 0 0 0,-16 28 0 0 0,-7 13 0 0 0,3-3 0 0 0,7-18 0 0 0,15-34 0 0 0,19-36 0 0 0,14-24 0 0 0,6-3 0 0 0,-1 10 0 0 0,-10 21 0 0 0,-19 36 0 0 0,-22 41 0 0 0,-12 24 0 0 0,-4 3 0 0 0,6-11 0 0 0,8-32 0 0 0,16-42 0 0 0,19-37 0 0 0,12-19 0 0 0,6-1 0 0 0,-1 13 0 0 0,-13 27 0 0 0,-20 40 0 0 0,-19 35 0 0 0,-11 19 0 0 0,0-1 0 0 0,7-21 0 0 0,14-37 0 0 0,17-43 0 0 0,16-31 0 0 0,6-10 0 0 0,-1 9 0 0 0,-13 30 0 0 0,-18 43 0 0 0,-13 32 0 0 0,-5 16 0 0 0,1-1 0 0 0,7-19 0 0 0,14-37 0 0 0,18-35 0 0 0,10-20 0 0 0,4-2 0 0 0,-3 13 0 0 0,-10 23 0 0 0,-16 38 0 0 0,-18 42 0 0 0,-14 26 0 0 0,-4 8 0 0 0,4-16 0 0 0,11-36 0 0 0,16-43 0 0 0,13-30 0 0 0,8-8 0 0 0,-1 13 0 0 0,-9 31 0 0 0,-14 36 0 0 0,-9 23 0 0 0,-4 7 0 0 0,3-8 0 0 0,6-30 0 0 0,11-33 0 0 0,10-17 0 0 0,3-4 0 0 0,-1 16 0 0 0,-8 27 0 0 0,-10 24 0 0 0,-5 14 0 0 0,0-6 0 0 0,3-25 0 0 0,7-33 0 0 0,7-29 0 0 0,6-14 0 0 0,0 3 0 0 0,-2 14 0 0 0,-11 28 0 0 0,-16 36 0 0 0,-11 25 0 0 0,-5 10 0 0 0,2-6 0 0 0,7-21 0 0 0,8-35 0 0 0,10-39 0 0 0,12-26 0 0 0,8-9 0 0 0,2 10 0 0 0,-6 28 0 0 0,-12 36 0 0 0,-12 33 0 0 0,-5 17 0 0 0,1 0 0 0 0,5-20 0 0 0,6-36 0 0 0,10-36 0 0 0,10-24 0 0 0,7-5 0 0 0,1 10 0 0 0,-3 31 0 0 0,-7 41 0 0 0,-9 33 0 0 0,-5 16 0 0 0,-2-1 0 0 0,2-18 0 0 0,8-30 0 0 0,13-31 0 0 0,10-19 0 0 0,3-4 0 0 0,-3 8 0 0 0,-6 26 0 0 0,-9 36 0 0 0,-12 37 0 0 0,-8 22 0 0 0,-2 2 0 0 0,2-14 0 0 0,6-21 0 0 0,12-28 0 0 0,16-27 0 0 0,13-15 0 0 0,5-4 0 0 0,-1 3 0 0 0,-6 14 0 0 0,-9 23 0 0 0,-9 18 0 0 0,-7 6 0 0 0,-5-3 0 0 0,0-13 0 0 0,5-24 0 0 0,8-23 0 0 0,8-17 0 0 0,6-7 0 0 0,2 2 0 0 0,-2 9 0 0 0,-8 10 0 0 0,-7 17 0 0 0,-6 19 0 0 0,-6 15 0 0 0,-3 7 0 0 0,-2-3 0 0 0,-1-12 0 0 0,3-20 0 0 0,7-21 0 0 0,8-15 0 0 0,6-3 0 0 0,1 5 0 0 0,-4 12 0 0 0,-6 19 0 0 0,-10 26 0 0 0,-12 19 0 0 0,-6 8 0 0 0,0-4 0 0 0,2-16 0 0 0,7-21 0 0 0,9-22 0 0 0,9-13 0 0 0,3 0 0 0 0,-5 10 0 0 0,-12 20 0 0 0,-16 21 0 0 0,-12 14 0 0 0,0-2 0 0 0,6-17 0 0 0,14-28 0 0 0,13-19 0 0 0,9-8 0 0 0,2 3 0 0 0,-6 8 0 0 0,-19 19 0 0 0,-27 22 0 0 0,-25 18 0 0 0,-16 6 0 0 0,5-6 0 0 0,16-16 0 0 0,17-27 0 0 0,18-30 0 0 0,17-20 0 0 0,15-6 0 0 0,4 14 0 0 0,-11 31 0 0 0,-17 44 0 0 0,-16 31 0 0 0,-6 15 0 0 0,4-8 0 0 0,6-21 0 0 0,12-35 0 0 0,18-41 0 0 0,16-29 0 0 0,8-8 0 0 0,2 7 0 0 0,-5 20 0 0 0,-11 33 0 0 0,-16 39 0 0 0,-13 27 0 0 0,-5 1 0 0 0,6-24 0 0 0,18-40 0 0 0,18-34 0 0 0,11-16 0 0 0,3 3 0 0 0,-4 14 0 0 0,-10 26 0 0 0,-15 37 0 0 0,-14 30 0 0 0,-8 14 0 0 0,-2-2 0 0 0,4-13 0 0 0,10-22 0 0 0,14-25 0 0 0,11-17 0 0 0,8-9 0 0 0,-2 0 0 0 0,-6 12 0 0 0,-14 27 0 0 0,-16 27 0 0 0,-12 16 0 0 0,-2-5 0 0 0,6-26 0 0 0,17-38 0 0 0,15-31 0 0 0,10-16 0 0 0,3 1 0 0 0,-4 11 0 0 0,-6 21 0 0 0,-9 27 0 0 0,-12 26 0 0 0,-9 14 0 0 0,-4 0 0 0 0,2-13 0 0 0,7-29 0 0 0,12-30 0 0 0,10-19 0 0 0,5-5 0 0 0,-3 9 0 0 0,-15 26 0 0 0,-23 34 0 0 0,-21 28 0 0 0,-8 9 0 0 0,3-6 0 0 0,10-21 0 0 0,15-34 0 0 0,22-32 0 0 0,17-17 0 0 0,9-3 0 0 0,2 9 0 0 0,-5 16 0 0 0,-8 23 0 0 0,-13 24 0 0 0,-9 18 0 0 0,-4-2 0 0 0,5-18 0 0 0,10-22 0 0 0,10-18 0 0 0,3-4 0 0 0,1 5 0 0 0,-6 12 0 0 0,-12 22 0 0 0,-16 28 0 0 0,-10 18 0 0 0,-2 6 0 0 0,3-9 0 0 0,7-15 0 0 0,11-22 0 0 0,13-22 0 0 0,9-12 0 0 0,3-1 0 0 0,-5 9 0 0 0,-11 21 0 0 0,-14 21 0 0 0,-10 12 0 0 0,0-1 0 0 0,2-17 0 0 0,10-30 0 0 0,14-27 0 0 0,12-15 0 0 0,6 0 0 0 0,0 8 0 0 0,-4 16 0 0 0,-9 23 0 0 0,-12 23 0 0 0,-9 16 0 0 0,-3 3 0 0 0,1-3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7T04:44:55.0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24602 1308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B9F884-BA8E-4C0B-BCB5-199C7788EDF0}" type="datetimeFigureOut">
              <a:rPr lang="en-ZA" smtClean="0"/>
              <a:t>2023/11/06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26549-B6AC-49FF-A21A-158E185FD5F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19990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26549-B6AC-49FF-A21A-158E185FD5F2}" type="slidenum">
              <a:rPr lang="en-ZA" smtClean="0"/>
              <a:t>18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26928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26549-B6AC-49FF-A21A-158E185FD5F2}" type="slidenum">
              <a:rPr lang="en-ZA" smtClean="0"/>
              <a:t>19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12845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2345051-2045-45DA-935E-2E3CA1A69ADC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569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83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512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65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50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91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168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806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924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019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2345051-2045-45DA-935E-2E3CA1A69ADC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239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maintenance-png/download/49950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8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customXml" Target="../ink/ink1.xml"/><Relationship Id="rId2" Type="http://schemas.openxmlformats.org/officeDocument/2006/relationships/image" Target="../media/image38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49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customXml" Target="../ink/ink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F1CC53-719A-4763-BF30-5E25A63C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32DC26D-8B9B-4CC1-B3CC-D3EA0FB16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Used Cars for Sale Ranked by Best Deals &amp; Price - iSeeCars.com">
            <a:extLst>
              <a:ext uri="{FF2B5EF4-FFF2-40B4-BE49-F238E27FC236}">
                <a16:creationId xmlns:a16="http://schemas.microsoft.com/office/drawing/2014/main" id="{E011EAC1-EC18-1CD6-37D8-4CF7F35AA2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2" r="-1" b="13769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75184E-BA0F-07D6-C04E-9E5931A01166}"/>
              </a:ext>
            </a:extLst>
          </p:cNvPr>
          <p:cNvSpPr txBox="1"/>
          <p:nvPr/>
        </p:nvSpPr>
        <p:spPr>
          <a:xfrm>
            <a:off x="643467" y="643467"/>
            <a:ext cx="3684437" cy="5571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cap="all" spc="1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Car resale marketplace</a:t>
            </a:r>
            <a:endParaRPr lang="en-US" sz="5000" cap="all" spc="10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BB7ADC3-53A0-44F2-914A-78CADAF33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45" y="1828800"/>
            <a:ext cx="0" cy="3200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86F0949-5617-CAAB-B68B-49CA1FEE862C}"/>
              </a:ext>
            </a:extLst>
          </p:cNvPr>
          <p:cNvSpPr txBox="1"/>
          <p:nvPr/>
        </p:nvSpPr>
        <p:spPr>
          <a:xfrm>
            <a:off x="4971371" y="643467"/>
            <a:ext cx="6574112" cy="5571066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b="0" i="0">
                <a:effectLst/>
              </a:rPr>
              <a:t>Amolika Godse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b="0" i="0">
                <a:effectLst/>
              </a:rPr>
              <a:t>Anuraag </a:t>
            </a:r>
            <a:r>
              <a:rPr lang="en-US" b="0" i="0" err="1">
                <a:effectLst/>
              </a:rPr>
              <a:t>Gujje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b="0" i="0">
                <a:effectLst/>
              </a:rPr>
              <a:t>Ganesh Talluri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b="0" i="0">
                <a:effectLst/>
              </a:rPr>
              <a:t>Sai Sudheer </a:t>
            </a:r>
            <a:r>
              <a:rPr lang="en-US" b="0" i="0" err="1">
                <a:effectLst/>
              </a:rPr>
              <a:t>Vishnumolakala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b="0" i="0">
                <a:effectLst/>
              </a:rPr>
              <a:t>Suraj Shiva Kumar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696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07C18-BAE3-CDE3-FAA7-487034468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4582345" cy="1499616"/>
          </a:xfrm>
        </p:spPr>
        <p:txBody>
          <a:bodyPr>
            <a:normAutofit/>
          </a:bodyPr>
          <a:lstStyle/>
          <a:p>
            <a:r>
              <a:rPr lang="en-US"/>
              <a:t>Data Preprocessing</a:t>
            </a:r>
          </a:p>
        </p:txBody>
      </p:sp>
      <p:graphicFrame>
        <p:nvGraphicFramePr>
          <p:cNvPr id="19" name="Content Placeholder 15">
            <a:extLst>
              <a:ext uri="{FF2B5EF4-FFF2-40B4-BE49-F238E27FC236}">
                <a16:creationId xmlns:a16="http://schemas.microsoft.com/office/drawing/2014/main" id="{1D565D22-9BF7-1604-A746-01F8AA8698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1076238"/>
              </p:ext>
            </p:extLst>
          </p:nvPr>
        </p:nvGraphicFramePr>
        <p:xfrm>
          <a:off x="1066868" y="3563155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23" name="Diagram 1222">
            <a:extLst>
              <a:ext uri="{FF2B5EF4-FFF2-40B4-BE49-F238E27FC236}">
                <a16:creationId xmlns:a16="http://schemas.microsoft.com/office/drawing/2014/main" id="{FF013075-087C-E8CE-8C48-2E8D5073A0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1342370"/>
              </p:ext>
            </p:extLst>
          </p:nvPr>
        </p:nvGraphicFramePr>
        <p:xfrm>
          <a:off x="5778256" y="580948"/>
          <a:ext cx="6020873" cy="42049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666006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B2035E-7EBB-8005-6DE9-2D560C1A6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Exploratory Data analysis</a:t>
            </a:r>
            <a:endParaRPr lang="en-ZA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435D8-FD35-C865-2B7A-015057CD7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 vert="horz" lIns="45720" tIns="45720" rIns="45720" bIns="45720" rtlCol="0">
            <a:normAutofit/>
          </a:bodyPr>
          <a:lstStyle/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ZA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 Peak frequency: Between $15K - $25K</a:t>
            </a:r>
            <a:endParaRPr lang="en-US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ZA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 Significant drop-off after $30K</a:t>
            </a:r>
            <a:endParaRPr lang="en-ZA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ZA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 Prices rarely exceed $60K</a:t>
            </a:r>
            <a:endParaRPr lang="en-ZA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ZA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 Skewed to the right; fewer high-priced cars</a:t>
            </a:r>
            <a:endParaRPr lang="en-ZA">
              <a:solidFill>
                <a:srgbClr val="FFFFFF"/>
              </a:solidFill>
              <a:latin typeface="Times New Roman"/>
            </a:endParaRP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ZA">
              <a:solidFill>
                <a:srgbClr val="FFFFFF"/>
              </a:solidFill>
              <a:latin typeface="Times New Roman"/>
              <a:ea typeface="+mn-lt"/>
              <a:cs typeface="+mn-lt"/>
            </a:endParaRPr>
          </a:p>
          <a:p>
            <a:endParaRPr lang="en-ZA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648B41-331B-94A8-733A-B9FC712BE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51229"/>
            <a:ext cx="5455921" cy="39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74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2035E-7EBB-8005-6DE9-2D560C1A6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5867061" cy="1499616"/>
          </a:xfrm>
        </p:spPr>
        <p:txBody>
          <a:bodyPr>
            <a:normAutofit/>
          </a:bodyPr>
          <a:lstStyle/>
          <a:p>
            <a:r>
              <a:rPr lang="en-US"/>
              <a:t>Exploratory Data analysis</a:t>
            </a:r>
            <a:endParaRPr lang="en-ZA"/>
          </a:p>
        </p:txBody>
      </p:sp>
      <p:pic>
        <p:nvPicPr>
          <p:cNvPr id="5" name="Content Placeholder 3" descr="A comparison of a graph&#10;&#10;Description automatically generated">
            <a:extLst>
              <a:ext uri="{FF2B5EF4-FFF2-40B4-BE49-F238E27FC236}">
                <a16:creationId xmlns:a16="http://schemas.microsoft.com/office/drawing/2014/main" id="{7EEF4513-3964-259C-F50D-8BA58A3CE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894344"/>
            <a:ext cx="5867061" cy="266951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A4D39DB-AFA4-47BA-A7F2-13A71D210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-2"/>
            <a:ext cx="4657344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435D8-FD35-C865-2B7A-015057CD7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490" y="585216"/>
            <a:ext cx="3527043" cy="5586984"/>
          </a:xfrm>
        </p:spPr>
        <p:txBody>
          <a:bodyPr vert="horz" lIns="45720" tIns="45720" rIns="45720" bIns="45720" rtlCol="0" anchor="ctr">
            <a:normAutofit/>
          </a:bodyPr>
          <a:lstStyle/>
          <a:p>
            <a:pPr defTabSz="9144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sz="1600">
              <a:solidFill>
                <a:srgbClr val="FFFFFF"/>
              </a:solidFill>
            </a:endParaRPr>
          </a:p>
          <a:p>
            <a:pPr defTabSz="9144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600">
                <a:solidFill>
                  <a:srgbClr val="FFFFFF"/>
                </a:solidFill>
              </a:rPr>
              <a:t>​   </a:t>
            </a:r>
            <a:r>
              <a:rPr lang="en-US" sz="1600">
                <a:solidFill>
                  <a:srgbClr val="FFFFFF"/>
                </a:solidFill>
                <a:latin typeface="Times New Roman"/>
                <a:cs typeface="Times New Roman"/>
              </a:rPr>
              <a:t>Most cars have below 50,000 miles​​</a:t>
            </a:r>
          </a:p>
          <a:p>
            <a:pPr marL="285750" lvl="1" indent="-285750" defTabSz="9144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600">
                <a:solidFill>
                  <a:srgbClr val="FFFFFF"/>
                </a:solidFill>
                <a:latin typeface="Times New Roman"/>
                <a:cs typeface="Times New Roman"/>
              </a:rPr>
              <a:t>Higher miles could imply lower prices​​</a:t>
            </a:r>
          </a:p>
          <a:p>
            <a:pPr marL="285750" lvl="1" indent="-285750" defTabSz="9144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600">
                <a:solidFill>
                  <a:srgbClr val="FFFFFF"/>
                </a:solidFill>
                <a:latin typeface="Times New Roman"/>
                <a:cs typeface="Times New Roman"/>
              </a:rPr>
              <a:t>Core focus for price prediction modeling​​</a:t>
            </a:r>
          </a:p>
          <a:p>
            <a:pPr marL="0" indent="0" defTabSz="914400">
              <a:spcAft>
                <a:spcPts val="600"/>
              </a:spcAft>
              <a:buClr>
                <a:schemeClr val="tx1"/>
              </a:buClr>
              <a:buNone/>
            </a:pPr>
            <a:r>
              <a:rPr lang="en-US" sz="1600" b="1">
                <a:solidFill>
                  <a:srgbClr val="FFFFFF"/>
                </a:solidFill>
                <a:latin typeface="Times New Roman"/>
                <a:cs typeface="Times New Roman"/>
              </a:rPr>
              <a:t>Average MPG Insights:</a:t>
            </a:r>
            <a:r>
              <a:rPr lang="en-US" sz="1600">
                <a:solidFill>
                  <a:srgbClr val="FFFFFF"/>
                </a:solidFill>
                <a:latin typeface="Times New Roman"/>
                <a:cs typeface="Times New Roman"/>
              </a:rPr>
              <a:t>​​</a:t>
            </a:r>
          </a:p>
          <a:p>
            <a:pPr marL="285750" lvl="1" indent="-285750" defTabSz="9144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600">
                <a:solidFill>
                  <a:srgbClr val="FFFFFF"/>
                </a:solidFill>
                <a:latin typeface="Times New Roman"/>
                <a:cs typeface="Times New Roman"/>
              </a:rPr>
              <a:t>Majority have MPG between 20-40​​</a:t>
            </a:r>
          </a:p>
          <a:p>
            <a:pPr marL="285750" lvl="1" indent="-285750" defTabSz="9144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600">
                <a:solidFill>
                  <a:srgbClr val="FFFFFF"/>
                </a:solidFill>
                <a:latin typeface="Times New Roman"/>
                <a:cs typeface="Times New Roman"/>
              </a:rPr>
              <a:t>Fuel efficiency impacts resale value​​</a:t>
            </a:r>
          </a:p>
          <a:p>
            <a:pPr marL="285750" lvl="1" indent="-285750" defTabSz="9144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600">
                <a:solidFill>
                  <a:srgbClr val="FFFFFF"/>
                </a:solidFill>
                <a:latin typeface="Times New Roman"/>
                <a:cs typeface="Times New Roman"/>
              </a:rPr>
              <a:t>Important predictor for pricing algorithm​​</a:t>
            </a:r>
          </a:p>
          <a:p>
            <a:pPr marL="0" indent="0" defTabSz="914400">
              <a:spcAft>
                <a:spcPts val="600"/>
              </a:spcAft>
              <a:buClr>
                <a:schemeClr val="tx1"/>
              </a:buClr>
              <a:buNone/>
            </a:pPr>
            <a:r>
              <a:rPr lang="en-US" sz="1600" b="1">
                <a:solidFill>
                  <a:srgbClr val="FFFFFF"/>
                </a:solidFill>
                <a:latin typeface="Times New Roman"/>
                <a:cs typeface="Times New Roman"/>
              </a:rPr>
              <a:t>Graph Analysis Summary:</a:t>
            </a:r>
            <a:r>
              <a:rPr lang="en-US" sz="1600">
                <a:solidFill>
                  <a:srgbClr val="FFFFFF"/>
                </a:solidFill>
                <a:latin typeface="Times New Roman"/>
                <a:cs typeface="Times New Roman"/>
              </a:rPr>
              <a:t>​​</a:t>
            </a:r>
          </a:p>
          <a:p>
            <a:pPr marL="285750" lvl="1" indent="-285750" defTabSz="9144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600">
                <a:solidFill>
                  <a:srgbClr val="FFFFFF"/>
                </a:solidFill>
                <a:latin typeface="Times New Roman"/>
                <a:cs typeface="Times New Roman"/>
              </a:rPr>
              <a:t>Lower miles and higher MPG desirable​​</a:t>
            </a:r>
          </a:p>
          <a:p>
            <a:pPr marL="285750" lvl="1" indent="-285750" defTabSz="9144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600">
                <a:solidFill>
                  <a:srgbClr val="FFFFFF"/>
                </a:solidFill>
                <a:latin typeface="Times New Roman"/>
                <a:cs typeface="Times New Roman"/>
              </a:rPr>
              <a:t>Data suggests strong correlation with resale value​​</a:t>
            </a:r>
          </a:p>
          <a:p>
            <a:pPr marL="285750" lvl="1" indent="-285750" defTabSz="9144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600">
                <a:solidFill>
                  <a:srgbClr val="FFFFFF"/>
                </a:solidFill>
                <a:latin typeface="Times New Roman"/>
                <a:cs typeface="Times New Roman"/>
              </a:rPr>
              <a:t>Will refine pricing model for accurate predictions</a:t>
            </a:r>
            <a:r>
              <a:rPr lang="en-US" sz="1600">
                <a:solidFill>
                  <a:srgbClr val="FFFFFF"/>
                </a:solidFill>
              </a:rPr>
              <a:t>​​</a:t>
            </a:r>
          </a:p>
        </p:txBody>
      </p:sp>
    </p:spTree>
    <p:extLst>
      <p:ext uri="{BB962C8B-B14F-4D97-AF65-F5344CB8AC3E}">
        <p14:creationId xmlns:p14="http://schemas.microsoft.com/office/powerpoint/2010/main" val="2805555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BF15EF-A4DF-3D77-C747-501EAC784D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9" r="3" b="3"/>
          <a:stretch/>
        </p:blipFill>
        <p:spPr>
          <a:xfrm>
            <a:off x="550349" y="1788234"/>
            <a:ext cx="6670430" cy="4573306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CA4D39DB-AFA4-47BA-A7F2-13A71D210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-2"/>
            <a:ext cx="4657344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C3C2CAD-7794-F09A-3EC8-583876D3B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8658" y="530942"/>
            <a:ext cx="4208207" cy="5641258"/>
          </a:xfrm>
        </p:spPr>
        <p:txBody>
          <a:bodyPr anchor="ctr">
            <a:noAutofit/>
          </a:bodyPr>
          <a:lstStyle/>
          <a:p>
            <a:pPr marL="0" indent="0">
              <a:buClrTx/>
              <a:buNone/>
            </a:pPr>
            <a:r>
              <a:rPr lang="en-US" sz="15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vs. Price:</a:t>
            </a:r>
          </a:p>
          <a:p>
            <a:pPr>
              <a:buClrTx/>
              <a:buFont typeface="Courier New" panose="02070309020205020404" pitchFamily="49" charset="0"/>
              <a:buChar char="o"/>
            </a:pPr>
            <a:r>
              <a:rPr lang="en-US" sz="15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Convertibles and pickups have higher median prices.</a:t>
            </a:r>
          </a:p>
          <a:p>
            <a:pPr>
              <a:buClrTx/>
              <a:buFont typeface="Courier New" panose="02070309020205020404" pitchFamily="49" charset="0"/>
              <a:buChar char="o"/>
            </a:pPr>
            <a:r>
              <a:rPr lang="en-US" sz="15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Sedans and hatchbacks are on the lower end of the price spectrum.</a:t>
            </a:r>
          </a:p>
          <a:p>
            <a:pPr>
              <a:buClrTx/>
              <a:buFont typeface="Courier New" panose="02070309020205020404" pitchFamily="49" charset="0"/>
              <a:buChar char="o"/>
            </a:pPr>
            <a:r>
              <a:rPr lang="en-US" sz="15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Wagons, coupes, and SUVs fall in the moderate price range.</a:t>
            </a:r>
          </a:p>
          <a:p>
            <a:pPr marL="0" indent="0">
              <a:buClrTx/>
              <a:buNone/>
            </a:pPr>
            <a:r>
              <a:rPr lang="en-US" sz="15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vs. Price:</a:t>
            </a:r>
          </a:p>
          <a:p>
            <a:pPr>
              <a:buClrTx/>
              <a:buFont typeface="Courier New" panose="02070309020205020404" pitchFamily="49" charset="0"/>
              <a:buChar char="o"/>
            </a:pPr>
            <a:r>
              <a:rPr lang="en-US" sz="15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Automatic transmission cars show higher median prices than manual.</a:t>
            </a:r>
          </a:p>
          <a:p>
            <a:pPr marL="0" indent="0">
              <a:buClrTx/>
              <a:buNone/>
            </a:pPr>
            <a:r>
              <a:rPr lang="en-US" sz="15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Drive Type vs. Price:</a:t>
            </a:r>
          </a:p>
          <a:p>
            <a:pPr>
              <a:buClrTx/>
              <a:buFont typeface="Courier New" panose="02070309020205020404" pitchFamily="49" charset="0"/>
              <a:buChar char="o"/>
            </a:pPr>
            <a:r>
              <a:rPr lang="en-US" sz="15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4wd vehicles display a higher median price over </a:t>
            </a:r>
            <a:r>
              <a:rPr lang="en-US" sz="150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awd</a:t>
            </a:r>
            <a:r>
              <a:rPr lang="en-US" sz="15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rwd</a:t>
            </a:r>
            <a:r>
              <a:rPr lang="en-US" sz="15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</a:p>
          <a:p>
            <a:pPr>
              <a:buClrTx/>
              <a:buFont typeface="Courier New" panose="02070309020205020404" pitchFamily="49" charset="0"/>
              <a:buChar char="o"/>
            </a:pPr>
            <a:r>
              <a:rPr lang="en-US" sz="15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fwd.</a:t>
            </a:r>
          </a:p>
          <a:p>
            <a:pPr marL="0" indent="0">
              <a:buClrTx/>
              <a:buNone/>
            </a:pPr>
            <a:r>
              <a:rPr lang="en-US" sz="15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Fuel vs. Price:</a:t>
            </a:r>
          </a:p>
          <a:p>
            <a:pPr>
              <a:buClrTx/>
              <a:buFont typeface="Courier New" panose="02070309020205020404" pitchFamily="49" charset="0"/>
              <a:buChar char="o"/>
            </a:pPr>
            <a:r>
              <a:rPr lang="en-US" sz="15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Electric and diesel cars have higher median prices, indicating a premium.</a:t>
            </a:r>
          </a:p>
          <a:p>
            <a:pPr>
              <a:buClrTx/>
              <a:buFont typeface="Courier New" panose="02070309020205020404" pitchFamily="49" charset="0"/>
              <a:buChar char="o"/>
            </a:pPr>
            <a:r>
              <a:rPr lang="en-US" sz="15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Hybrid and gasoline vehicles have similar, lower median prices.</a:t>
            </a:r>
          </a:p>
          <a:p>
            <a:pPr>
              <a:buClrTx/>
              <a:buFont typeface="Courier New" panose="02070309020205020404" pitchFamily="49" charset="0"/>
              <a:buChar char="o"/>
            </a:pPr>
            <a:r>
              <a:rPr lang="en-US" sz="15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Flexible-fuel vehicles have a broad price range.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EBACDD-66DA-D163-0C54-17BC5E1BC7A4}"/>
              </a:ext>
            </a:extLst>
          </p:cNvPr>
          <p:cNvSpPr txBox="1"/>
          <p:nvPr/>
        </p:nvSpPr>
        <p:spPr>
          <a:xfrm>
            <a:off x="810902" y="157018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cap="all" spc="1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Exploratory Data </a:t>
            </a:r>
          </a:p>
          <a:p>
            <a:r>
              <a:rPr lang="en-US" sz="5000" cap="all" spc="1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analysis</a:t>
            </a:r>
            <a:endParaRPr lang="en-IN" sz="5000" cap="all" spc="10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91566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C3C2CAD-7794-F09A-3EC8-583876D3B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899" y="298507"/>
            <a:ext cx="4256749" cy="4901184"/>
          </a:xfrm>
        </p:spPr>
        <p:txBody>
          <a:bodyPr>
            <a:noAutofit/>
          </a:bodyPr>
          <a:lstStyle/>
          <a:p>
            <a:endParaRPr lang="en-US" sz="15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Tx/>
              <a:buNone/>
            </a:pPr>
            <a:r>
              <a:rPr lang="en-US" sz="15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Engine vs. Price:</a:t>
            </a:r>
          </a:p>
          <a:p>
            <a:pPr>
              <a:buClrTx/>
              <a:buFont typeface="Courier New" panose="02070309020205020404" pitchFamily="49" charset="0"/>
              <a:buChar char="o"/>
            </a:pPr>
            <a:r>
              <a:rPr lang="en-US" sz="15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8 </a:t>
            </a:r>
            <a:r>
              <a:rPr lang="en-US" sz="150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cyl</a:t>
            </a:r>
            <a:r>
              <a:rPr lang="en-US" sz="15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engines have the highest median prices, indicating luxury or power.</a:t>
            </a:r>
          </a:p>
          <a:p>
            <a:pPr>
              <a:buClrTx/>
              <a:buFont typeface="Courier New" panose="02070309020205020404" pitchFamily="49" charset="0"/>
              <a:buChar char="o"/>
            </a:pPr>
            <a:r>
              <a:rPr lang="en-US" sz="15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6 </a:t>
            </a:r>
            <a:r>
              <a:rPr lang="en-US" sz="150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cyl</a:t>
            </a:r>
            <a:r>
              <a:rPr lang="en-US" sz="15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4 </a:t>
            </a:r>
            <a:r>
              <a:rPr lang="en-US" sz="150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cyl</a:t>
            </a:r>
            <a:r>
              <a:rPr lang="en-US" sz="15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engines have descending median prices respectively.</a:t>
            </a:r>
          </a:p>
          <a:p>
            <a:pPr>
              <a:buClrTx/>
              <a:buFont typeface="Courier New" panose="02070309020205020404" pitchFamily="49" charset="0"/>
              <a:buChar char="o"/>
            </a:pPr>
            <a:r>
              <a:rPr lang="en-US" sz="15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Electric engines show a varied price range, reflecting diverse technologies.</a:t>
            </a:r>
          </a:p>
          <a:p>
            <a:pPr>
              <a:buClrTx/>
              <a:buFont typeface="Courier New" panose="02070309020205020404" pitchFamily="49" charset="0"/>
              <a:buChar char="o"/>
            </a:pPr>
            <a:r>
              <a:rPr lang="en-US" sz="15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3 </a:t>
            </a:r>
            <a:r>
              <a:rPr lang="en-US" sz="150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cyl</a:t>
            </a:r>
            <a:r>
              <a:rPr lang="en-US" sz="15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5 </a:t>
            </a:r>
            <a:r>
              <a:rPr lang="en-US" sz="150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cyl</a:t>
            </a:r>
            <a:r>
              <a:rPr lang="en-US" sz="15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engines are rarer and have lower median prices.</a:t>
            </a:r>
          </a:p>
          <a:p>
            <a:pPr>
              <a:buClrTx/>
              <a:buFont typeface="Courier New" panose="02070309020205020404" pitchFamily="49" charset="0"/>
              <a:buChar char="o"/>
            </a:pPr>
            <a:endParaRPr lang="en-US" sz="15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Tx/>
              <a:buNone/>
            </a:pPr>
            <a:r>
              <a:rPr lang="en-US" sz="15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Doors vs. Price:</a:t>
            </a:r>
          </a:p>
          <a:p>
            <a:pPr>
              <a:buClrTx/>
              <a:buFont typeface="Courier New" panose="02070309020205020404" pitchFamily="49" charset="0"/>
              <a:buChar char="o"/>
            </a:pPr>
            <a:r>
              <a:rPr lang="en-US" sz="15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Four-door cars tend to have higher median prices than two or three-door models.</a:t>
            </a:r>
          </a:p>
          <a:p>
            <a:pPr>
              <a:buClrTx/>
              <a:buFont typeface="Courier New" panose="02070309020205020404" pitchFamily="49" charset="0"/>
              <a:buChar char="o"/>
            </a:pPr>
            <a:endParaRPr lang="en-US" sz="15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Tx/>
              <a:buNone/>
            </a:pPr>
            <a:r>
              <a:rPr lang="en-US" sz="15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 Variance:</a:t>
            </a:r>
          </a:p>
          <a:p>
            <a:pPr>
              <a:buClrTx/>
              <a:buFont typeface="Courier New" panose="02070309020205020404" pitchFamily="49" charset="0"/>
              <a:buChar char="o"/>
            </a:pPr>
            <a:r>
              <a:rPr lang="en-US" sz="15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Whiskers and outliers on box plots indicate pricing variance within categories.</a:t>
            </a:r>
          </a:p>
          <a:p>
            <a:pPr>
              <a:buClrTx/>
              <a:buFont typeface="Courier New" panose="02070309020205020404" pitchFamily="49" charset="0"/>
              <a:buChar char="o"/>
            </a:pPr>
            <a:r>
              <a:rPr lang="en-US" sz="15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Variance may be due to additional features, brand value, or unrepresented market factors.</a:t>
            </a:r>
          </a:p>
        </p:txBody>
      </p:sp>
      <p:pic>
        <p:nvPicPr>
          <p:cNvPr id="6" name="Picture 5" descr="A comparison of a chart&#10;&#10;Description automatically generated with medium confidence">
            <a:extLst>
              <a:ext uri="{FF2B5EF4-FFF2-40B4-BE49-F238E27FC236}">
                <a16:creationId xmlns:a16="http://schemas.microsoft.com/office/drawing/2014/main" id="{1AB5A91A-CDF1-E35A-DAEE-1EE79F318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830" y="640080"/>
            <a:ext cx="345826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482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6D369214-FBAA-DE7D-8BAD-6411A5F676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19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32DC26D-8B9B-4CC1-B3CC-D3EA0FB16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oup of cartoon characters holding tools&#10;&#10;Description automatically generated">
            <a:extLst>
              <a:ext uri="{FF2B5EF4-FFF2-40B4-BE49-F238E27FC236}">
                <a16:creationId xmlns:a16="http://schemas.microsoft.com/office/drawing/2014/main" id="{DA5CBE8C-FE51-128A-BF81-7BFB01FA6D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914" r="-1" b="9344"/>
          <a:stretch/>
        </p:blipFill>
        <p:spPr>
          <a:xfrm>
            <a:off x="20" y="21464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950622-EB29-F5E9-EA0D-677DB3D36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684437" cy="5571066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Hyper Parameter Tuning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B7ADC3-53A0-44F2-914A-78CADAF33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45" y="1828800"/>
            <a:ext cx="0" cy="3200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37E4C0-ED35-E68C-824E-83768A3BA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1371" y="643467"/>
            <a:ext cx="6574112" cy="5571066"/>
          </a:xfrm>
        </p:spPr>
        <p:txBody>
          <a:bodyPr anchor="ctr">
            <a:normAutofit/>
          </a:bodyPr>
          <a:lstStyle/>
          <a:p>
            <a:pPr>
              <a:buFont typeface="Wingdings" panose="020B0602020104020603" pitchFamily="34" charset="0"/>
              <a:buChar char="q"/>
            </a:pPr>
            <a:r>
              <a:rPr lang="en-US" b="0" i="0">
                <a:effectLst/>
                <a:latin typeface="Söhne"/>
              </a:rPr>
              <a:t>Used </a:t>
            </a:r>
            <a:r>
              <a:rPr lang="en-US" b="0" i="0" err="1">
                <a:effectLst/>
                <a:latin typeface="Söhne"/>
              </a:rPr>
              <a:t>Hyperopt</a:t>
            </a:r>
            <a:r>
              <a:rPr lang="en-US" b="0" i="0">
                <a:effectLst/>
                <a:latin typeface="Söhne"/>
              </a:rPr>
              <a:t> Bayesian optimization for efficient hyperparameter search across large spaces.</a:t>
            </a:r>
          </a:p>
          <a:p>
            <a:pPr>
              <a:buFont typeface="Wingdings" panose="020B0602020104020603" pitchFamily="34" charset="0"/>
              <a:buChar char="q"/>
            </a:pPr>
            <a:r>
              <a:rPr lang="en-US">
                <a:latin typeface="Söhne"/>
              </a:rPr>
              <a:t>The "search space" defines the range and distribution of values that </a:t>
            </a:r>
            <a:r>
              <a:rPr lang="en-US" err="1">
                <a:latin typeface="Söhne"/>
              </a:rPr>
              <a:t>Hyperopt</a:t>
            </a:r>
            <a:r>
              <a:rPr lang="en-US">
                <a:latin typeface="Söhne"/>
              </a:rPr>
              <a:t> will explore for each hyperparameter.</a:t>
            </a:r>
          </a:p>
          <a:p>
            <a:pPr>
              <a:buFont typeface="Wingdings" panose="020B0602020104020603" pitchFamily="34" charset="0"/>
              <a:buChar char="q"/>
            </a:pPr>
            <a:r>
              <a:rPr lang="en-US" dirty="0">
                <a:latin typeface="Söhne"/>
              </a:rPr>
              <a:t>Better than grid and random search.</a:t>
            </a:r>
          </a:p>
        </p:txBody>
      </p:sp>
    </p:spTree>
    <p:extLst>
      <p:ext uri="{BB962C8B-B14F-4D97-AF65-F5344CB8AC3E}">
        <p14:creationId xmlns:p14="http://schemas.microsoft.com/office/powerpoint/2010/main" val="3948509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04C0BC6-B04D-4459-B721-9C030C392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B2F024E-D853-479C-B5A9-08293A2D7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0CCCDB-813B-FAB3-299B-B345C38BF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509" y="1212283"/>
            <a:ext cx="9874558" cy="51095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09A455-18F8-3113-3304-209917100EDE}"/>
              </a:ext>
            </a:extLst>
          </p:cNvPr>
          <p:cNvSpPr txBox="1"/>
          <p:nvPr/>
        </p:nvSpPr>
        <p:spPr>
          <a:xfrm>
            <a:off x="472225" y="617112"/>
            <a:ext cx="9390845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500" b="1" cap="all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PRICE PREDICTION BEST MODEL PIPELINE – STACKING REGRESSOR</a:t>
            </a:r>
            <a:endParaRPr lang="en-US" sz="2500">
              <a:solidFill>
                <a:schemeClr val="tx1">
                  <a:lumMod val="95000"/>
                  <a:lumOff val="5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09778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C23416DF-B283-4D9F-A625-146552CA9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ZA"/>
          </a:p>
        </p:txBody>
      </p:sp>
      <p:sp>
        <p:nvSpPr>
          <p:cNvPr id="64" name="Oval 5">
            <a:extLst>
              <a:ext uri="{FF2B5EF4-FFF2-40B4-BE49-F238E27FC236}">
                <a16:creationId xmlns:a16="http://schemas.microsoft.com/office/drawing/2014/main" id="{73834904-4D9B-41F7-8DA6-0709FD9F7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ZA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00D1207-ECAF-48E9-8834-2CE4D2198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19A3FD3A-4B27-4028-BA57-0810F205B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0461F8B-A17E-4AE4-92BC-BA2E49E1A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6613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5F396F-9CEC-DC44-ADE9-57C4524FC0DC}"/>
              </a:ext>
            </a:extLst>
          </p:cNvPr>
          <p:cNvSpPr>
            <a:spLocks/>
          </p:cNvSpPr>
          <p:nvPr/>
        </p:nvSpPr>
        <p:spPr>
          <a:xfrm>
            <a:off x="627017" y="689719"/>
            <a:ext cx="3048298" cy="20836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cap="all" spc="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 </a:t>
            </a:r>
            <a:br>
              <a:rPr lang="en-US" sz="4400" cap="all" spc="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400" cap="all" spc="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&amp; </a:t>
            </a:r>
            <a:br>
              <a:rPr lang="en-US" sz="4400" cap="all" spc="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400" cap="all" spc="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comparison</a:t>
            </a:r>
            <a:endParaRPr lang="en-US">
              <a:ea typeface="+mj-ea"/>
              <a:cs typeface="+mj-cs"/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E450F13-FCAB-474F-93BB-704690139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8749" y="3765314"/>
            <a:ext cx="283464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0E7859C-56C8-49DC-ABF5-6C538427C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5130" y="1963779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806DC3C-ABB2-6CEE-F8E3-B2D5F95C43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14939"/>
              </p:ext>
            </p:extLst>
          </p:nvPr>
        </p:nvGraphicFramePr>
        <p:xfrm>
          <a:off x="464946" y="4226713"/>
          <a:ext cx="488037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5905">
                  <a:extLst>
                    <a:ext uri="{9D8B030D-6E8A-4147-A177-3AD203B41FA5}">
                      <a16:colId xmlns:a16="http://schemas.microsoft.com/office/drawing/2014/main" val="2183409219"/>
                    </a:ext>
                  </a:extLst>
                </a:gridCol>
                <a:gridCol w="1521758">
                  <a:extLst>
                    <a:ext uri="{9D8B030D-6E8A-4147-A177-3AD203B41FA5}">
                      <a16:colId xmlns:a16="http://schemas.microsoft.com/office/drawing/2014/main" val="1669784402"/>
                    </a:ext>
                  </a:extLst>
                </a:gridCol>
                <a:gridCol w="1692712">
                  <a:extLst>
                    <a:ext uri="{9D8B030D-6E8A-4147-A177-3AD203B41FA5}">
                      <a16:colId xmlns:a16="http://schemas.microsoft.com/office/drawing/2014/main" val="2347895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ZA" sz="1600" u="none" strike="noStrike">
                          <a:effectLst/>
                        </a:rPr>
                        <a:t>Model</a:t>
                      </a:r>
                      <a:endParaRPr lang="en-ZA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ZA" sz="1600" u="none" strike="noStrike">
                          <a:effectLst/>
                        </a:rPr>
                        <a:t>RMSE</a:t>
                      </a:r>
                      <a:endParaRPr lang="en-ZA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ZA" sz="1600" u="none" strike="noStrike">
                          <a:effectLst/>
                        </a:rPr>
                        <a:t>R-squared (R2)</a:t>
                      </a:r>
                      <a:endParaRPr lang="en-ZA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998243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ZA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RF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ZA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4089.877832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ZA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0.835611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719910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ZA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MLP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ZA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3904.654957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ZA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0.850163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1271252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ZA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GB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ZA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4096.817156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ZA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0.835052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3732656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ZA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VOTING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ZA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3657.532535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ZA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0.868529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151910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ZA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STACKING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ZA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3629.310228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ZA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0.87055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3433274673"/>
                  </a:ext>
                </a:extLst>
              </a:tr>
            </a:tbl>
          </a:graphicData>
        </a:graphic>
      </p:graphicFrame>
      <p:pic>
        <p:nvPicPr>
          <p:cNvPr id="15362" name="Picture 2">
            <a:extLst>
              <a:ext uri="{FF2B5EF4-FFF2-40B4-BE49-F238E27FC236}">
                <a16:creationId xmlns:a16="http://schemas.microsoft.com/office/drawing/2014/main" id="{7DBF7414-00A7-670C-2929-9F2BEFC83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586" y="106071"/>
            <a:ext cx="3824695" cy="325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5E04BD-9C84-BCE2-0A6E-EE0A47A24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868" y="3691293"/>
            <a:ext cx="3675213" cy="314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493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23416DF-B283-4D9F-A625-146552CA9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1" name="Oval 5">
            <a:extLst>
              <a:ext uri="{FF2B5EF4-FFF2-40B4-BE49-F238E27FC236}">
                <a16:creationId xmlns:a16="http://schemas.microsoft.com/office/drawing/2014/main" id="{73834904-4D9B-41F7-8DA6-0709FD9F7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00D1207-ECAF-48E9-8834-2CE4D2198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19A3FD3A-4B27-4028-BA57-0810F205B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0461F8B-A17E-4AE4-92BC-BA2E49E1A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6613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5F396F-9CEC-DC44-ADE9-57C4524FC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62" y="403967"/>
            <a:ext cx="3185917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100" spc="200">
                <a:solidFill>
                  <a:srgbClr val="FFFFFF"/>
                </a:solidFill>
              </a:rPr>
              <a:t>Comparison between different car types using stacking MODEL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E450F13-FCAB-474F-93BB-704690139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8749" y="3765314"/>
            <a:ext cx="283464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0E7859C-56C8-49DC-ABF5-6C538427C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5130" y="1963779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DF8E6B2-9859-CCC3-6F2A-5D54C18286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697786"/>
              </p:ext>
            </p:extLst>
          </p:nvPr>
        </p:nvGraphicFramePr>
        <p:xfrm>
          <a:off x="618633" y="3906592"/>
          <a:ext cx="4429125" cy="28437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2607468599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612615451"/>
                    </a:ext>
                  </a:extLst>
                </a:gridCol>
                <a:gridCol w="1495425">
                  <a:extLst>
                    <a:ext uri="{9D8B030D-6E8A-4147-A177-3AD203B41FA5}">
                      <a16:colId xmlns:a16="http://schemas.microsoft.com/office/drawing/2014/main" val="2640685137"/>
                    </a:ext>
                  </a:extLst>
                </a:gridCol>
              </a:tblGrid>
              <a:tr h="315967">
                <a:tc>
                  <a:txBody>
                    <a:bodyPr/>
                    <a:lstStyle/>
                    <a:p>
                      <a:pPr algn="ctr" fontAlgn="base"/>
                      <a:r>
                        <a:rPr lang="en-ZA" sz="14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Car Type</a:t>
                      </a:r>
                      <a:endParaRPr lang="en-ZA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AD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ZA" sz="14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RMSE</a:t>
                      </a:r>
                      <a:endParaRPr lang="en-ZA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AD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ZA" sz="14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R-squared (R2)</a:t>
                      </a:r>
                      <a:endParaRPr lang="en-ZA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AD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056196"/>
                  </a:ext>
                </a:extLst>
              </a:tr>
              <a:tr h="315967">
                <a:tc>
                  <a:txBody>
                    <a:bodyPr/>
                    <a:lstStyle/>
                    <a:p>
                      <a:pPr algn="ctr" fontAlgn="ctr"/>
                      <a:r>
                        <a:rPr lang="en-ZA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supuv</a:t>
                      </a:r>
                    </a:p>
                  </a:txBody>
                  <a:tcPr marL="3175" marR="3175" marT="3175" marB="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3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ZA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3063.426467</a:t>
                      </a:r>
                    </a:p>
                  </a:txBody>
                  <a:tcPr marL="3175" marR="3175" marT="3175" marB="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3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ZA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0.88999</a:t>
                      </a:r>
                    </a:p>
                  </a:txBody>
                  <a:tcPr marL="3175" marR="3175" marT="3175" marB="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3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320773"/>
                  </a:ext>
                </a:extLst>
              </a:tr>
              <a:tr h="315967">
                <a:tc>
                  <a:txBody>
                    <a:bodyPr/>
                    <a:lstStyle/>
                    <a:p>
                      <a:pPr algn="ctr" fontAlgn="ctr"/>
                      <a:r>
                        <a:rPr lang="en-ZA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sedan</a:t>
                      </a:r>
                    </a:p>
                  </a:txBody>
                  <a:tcPr marL="3175" marR="3175" marT="3175" marB="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1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ZA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3803.622227</a:t>
                      </a:r>
                    </a:p>
                  </a:txBody>
                  <a:tcPr marL="3175" marR="3175" marT="3175" marB="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1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ZA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0.724137</a:t>
                      </a:r>
                    </a:p>
                  </a:txBody>
                  <a:tcPr marL="3175" marR="3175" marT="3175" marB="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1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1997774"/>
                  </a:ext>
                </a:extLst>
              </a:tr>
              <a:tr h="315967">
                <a:tc>
                  <a:txBody>
                    <a:bodyPr/>
                    <a:lstStyle/>
                    <a:p>
                      <a:pPr algn="ctr" fontAlgn="ctr"/>
                      <a:r>
                        <a:rPr lang="en-ZA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hatchback</a:t>
                      </a:r>
                    </a:p>
                  </a:txBody>
                  <a:tcPr marL="3175" marR="3175" marT="3175" marB="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3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ZA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3693.666955</a:t>
                      </a:r>
                    </a:p>
                  </a:txBody>
                  <a:tcPr marL="3175" marR="3175" marT="3175" marB="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3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ZA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0.460558</a:t>
                      </a:r>
                    </a:p>
                  </a:txBody>
                  <a:tcPr marL="3175" marR="3175" marT="3175" marB="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3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74475"/>
                  </a:ext>
                </a:extLst>
              </a:tr>
              <a:tr h="315967">
                <a:tc>
                  <a:txBody>
                    <a:bodyPr/>
                    <a:lstStyle/>
                    <a:p>
                      <a:pPr algn="ctr" fontAlgn="ctr"/>
                      <a:r>
                        <a:rPr lang="en-ZA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pickups</a:t>
                      </a:r>
                    </a:p>
                  </a:txBody>
                  <a:tcPr marL="3175" marR="3175" marT="3175" marB="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1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ZA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3878.675135</a:t>
                      </a:r>
                    </a:p>
                  </a:txBody>
                  <a:tcPr marL="3175" marR="3175" marT="3175" marB="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1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ZA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0.851742</a:t>
                      </a:r>
                    </a:p>
                  </a:txBody>
                  <a:tcPr marL="3175" marR="3175" marT="3175" marB="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1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254914"/>
                  </a:ext>
                </a:extLst>
              </a:tr>
              <a:tr h="315967">
                <a:tc>
                  <a:txBody>
                    <a:bodyPr/>
                    <a:lstStyle/>
                    <a:p>
                      <a:pPr algn="ctr" fontAlgn="ctr"/>
                      <a:r>
                        <a:rPr lang="en-ZA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coupe</a:t>
                      </a:r>
                    </a:p>
                  </a:txBody>
                  <a:tcPr marL="3175" marR="3175" marT="3175" marB="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3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ZA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6834.910833</a:t>
                      </a:r>
                    </a:p>
                  </a:txBody>
                  <a:tcPr marL="3175" marR="3175" marT="3175" marB="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3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ZA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0.761868</a:t>
                      </a:r>
                    </a:p>
                  </a:txBody>
                  <a:tcPr marL="3175" marR="3175" marT="3175" marB="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3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7308283"/>
                  </a:ext>
                </a:extLst>
              </a:tr>
              <a:tr h="315967">
                <a:tc>
                  <a:txBody>
                    <a:bodyPr/>
                    <a:lstStyle/>
                    <a:p>
                      <a:pPr algn="ctr" fontAlgn="ctr"/>
                      <a:r>
                        <a:rPr lang="en-ZA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convertible</a:t>
                      </a:r>
                    </a:p>
                  </a:txBody>
                  <a:tcPr marL="3175" marR="3175" marT="3175" marB="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1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ZA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4056.825989</a:t>
                      </a:r>
                    </a:p>
                  </a:txBody>
                  <a:tcPr marL="3175" marR="3175" marT="3175" marB="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1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ZA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0.930856</a:t>
                      </a:r>
                    </a:p>
                  </a:txBody>
                  <a:tcPr marL="3175" marR="3175" marT="3175" marB="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1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454321"/>
                  </a:ext>
                </a:extLst>
              </a:tr>
              <a:tr h="315967">
                <a:tc>
                  <a:txBody>
                    <a:bodyPr/>
                    <a:lstStyle/>
                    <a:p>
                      <a:pPr algn="ctr" fontAlgn="ctr"/>
                      <a:r>
                        <a:rPr lang="en-ZA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wagon</a:t>
                      </a:r>
                    </a:p>
                  </a:txBody>
                  <a:tcPr marL="3175" marR="3175" marT="3175" marB="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3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ZA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889.118832</a:t>
                      </a:r>
                    </a:p>
                  </a:txBody>
                  <a:tcPr marL="3175" marR="3175" marT="3175" marB="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3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ZA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0.934024</a:t>
                      </a:r>
                    </a:p>
                  </a:txBody>
                  <a:tcPr marL="3175" marR="3175" marT="3175" marB="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3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604442"/>
                  </a:ext>
                </a:extLst>
              </a:tr>
              <a:tr h="315967">
                <a:tc>
                  <a:txBody>
                    <a:bodyPr/>
                    <a:lstStyle/>
                    <a:p>
                      <a:pPr algn="ctr" fontAlgn="ctr"/>
                      <a:r>
                        <a:rPr lang="en-ZA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minivan</a:t>
                      </a:r>
                    </a:p>
                  </a:txBody>
                  <a:tcPr marL="3175" marR="3175" marT="3175" marB="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1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ZA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2657.640372</a:t>
                      </a:r>
                    </a:p>
                  </a:txBody>
                  <a:tcPr marL="3175" marR="3175" marT="3175" marB="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1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ZA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0.904921</a:t>
                      </a:r>
                    </a:p>
                  </a:txBody>
                  <a:tcPr marL="3175" marR="3175" marT="3175" marB="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1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983473"/>
                  </a:ext>
                </a:extLst>
              </a:tr>
            </a:tbl>
          </a:graphicData>
        </a:graphic>
      </p:graphicFrame>
      <p:pic>
        <p:nvPicPr>
          <p:cNvPr id="16388" name="Picture 4">
            <a:extLst>
              <a:ext uri="{FF2B5EF4-FFF2-40B4-BE49-F238E27FC236}">
                <a16:creationId xmlns:a16="http://schemas.microsoft.com/office/drawing/2014/main" id="{9CBBDC53-0430-A226-0D98-B482D8EB3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641" y="262454"/>
            <a:ext cx="3440017" cy="297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34352B-76D1-FB44-2D6E-81C294EAC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232" y="3426819"/>
            <a:ext cx="3607988" cy="319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19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 on document with pen">
            <a:extLst>
              <a:ext uri="{FF2B5EF4-FFF2-40B4-BE49-F238E27FC236}">
                <a16:creationId xmlns:a16="http://schemas.microsoft.com/office/drawing/2014/main" id="{50B92771-E739-DA46-C7FE-3EEB458037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973" r="6" b="14616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5389EE-C8A3-A36F-549E-E98852BA5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684437" cy="5571066"/>
          </a:xfrm>
        </p:spPr>
        <p:txBody>
          <a:bodyPr>
            <a:normAutofit/>
          </a:bodyPr>
          <a:lstStyle/>
          <a:p>
            <a:pPr algn="r"/>
            <a:r>
              <a:rPr lang="en-US"/>
              <a:t>AGENDA</a:t>
            </a:r>
            <a:endParaRPr lang="en-ZA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FF42E197-5C90-E281-DDE3-54D54A7934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5491448"/>
              </p:ext>
            </p:extLst>
          </p:nvPr>
        </p:nvGraphicFramePr>
        <p:xfrm>
          <a:off x="4971371" y="643467"/>
          <a:ext cx="6574112" cy="5571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94260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1E123-26D2-0E71-2A14-77E1D59E4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213662"/>
            <a:ext cx="9720072" cy="1499616"/>
          </a:xfrm>
        </p:spPr>
        <p:txBody>
          <a:bodyPr/>
          <a:lstStyle/>
          <a:p>
            <a:r>
              <a:rPr lang="en-US"/>
              <a:t>Recommender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2CF6C-5E75-EFA5-2171-062F75281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316182"/>
            <a:ext cx="9720073" cy="4023360"/>
          </a:xfrm>
        </p:spPr>
        <p:txBody>
          <a:bodyPr vert="horz" lIns="45720" tIns="45720" rIns="4572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Objective: Suggest related items related to the product the user is currently examining.</a:t>
            </a:r>
          </a:p>
        </p:txBody>
      </p:sp>
      <p:pic>
        <p:nvPicPr>
          <p:cNvPr id="4" name="Picture 3" descr="A screenshot of a car sales page&#10;&#10;Description automatically generated">
            <a:extLst>
              <a:ext uri="{FF2B5EF4-FFF2-40B4-BE49-F238E27FC236}">
                <a16:creationId xmlns:a16="http://schemas.microsoft.com/office/drawing/2014/main" id="{90FE51E6-0265-7380-212B-66AB15D5E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924" y="2207099"/>
            <a:ext cx="8643976" cy="45429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C2420B-1EBF-4ECD-DD3C-A7D8FA0B299C}"/>
              </a:ext>
            </a:extLst>
          </p:cNvPr>
          <p:cNvSpPr/>
          <p:nvPr/>
        </p:nvSpPr>
        <p:spPr>
          <a:xfrm>
            <a:off x="1620169" y="2692934"/>
            <a:ext cx="7519239" cy="831272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AD6E1A-FEAE-8EE2-782B-48279A4358F8}"/>
              </a:ext>
            </a:extLst>
          </p:cNvPr>
          <p:cNvSpPr/>
          <p:nvPr/>
        </p:nvSpPr>
        <p:spPr>
          <a:xfrm>
            <a:off x="1473621" y="4721766"/>
            <a:ext cx="7972660" cy="1933339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3602711-AEF4-4135-FCD8-271E38AF6A3C}"/>
              </a:ext>
            </a:extLst>
          </p:cNvPr>
          <p:cNvCxnSpPr/>
          <p:nvPr/>
        </p:nvCxnSpPr>
        <p:spPr>
          <a:xfrm flipV="1">
            <a:off x="9043045" y="2823166"/>
            <a:ext cx="775855" cy="5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2ACB76B-3971-A8F4-A58F-620639B8D8AA}"/>
              </a:ext>
            </a:extLst>
          </p:cNvPr>
          <p:cNvSpPr txBox="1"/>
          <p:nvPr/>
        </p:nvSpPr>
        <p:spPr>
          <a:xfrm>
            <a:off x="9804972" y="2600876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Target/active item</a:t>
            </a:r>
            <a:b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item that a user is currently viewing.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8B15C4-2CCF-8B50-FA4A-4DBB345176F3}"/>
              </a:ext>
            </a:extLst>
          </p:cNvPr>
          <p:cNvCxnSpPr>
            <a:cxnSpLocks/>
          </p:cNvCxnSpPr>
          <p:nvPr/>
        </p:nvCxnSpPr>
        <p:spPr>
          <a:xfrm>
            <a:off x="8870971" y="5541818"/>
            <a:ext cx="9253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C8329A4-7201-9D24-9340-B360A1FA8AA7}"/>
              </a:ext>
            </a:extLst>
          </p:cNvPr>
          <p:cNvSpPr txBox="1"/>
          <p:nvPr/>
        </p:nvSpPr>
        <p:spPr>
          <a:xfrm>
            <a:off x="9796272" y="5339542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Recommended Item(s)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items/products being shown based on the active item.</a:t>
            </a:r>
          </a:p>
        </p:txBody>
      </p:sp>
    </p:spTree>
    <p:extLst>
      <p:ext uri="{BB962C8B-B14F-4D97-AF65-F5344CB8AC3E}">
        <p14:creationId xmlns:p14="http://schemas.microsoft.com/office/powerpoint/2010/main" val="3768121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1E123-26D2-0E71-2A14-77E1D59E4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213662"/>
            <a:ext cx="9720072" cy="1499616"/>
          </a:xfrm>
        </p:spPr>
        <p:txBody>
          <a:bodyPr/>
          <a:lstStyle/>
          <a:p>
            <a:r>
              <a:rPr lang="en-US"/>
              <a:t>Recommender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2CF6C-5E75-EFA5-2171-062F75281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712926"/>
            <a:ext cx="9720073" cy="4023360"/>
          </a:xfrm>
        </p:spPr>
        <p:txBody>
          <a:bodyPr vert="horz" lIns="45720" tIns="45720" rIns="45720" bIns="45720" rtlCol="0" anchor="t">
            <a:normAutofit/>
          </a:bodyPr>
          <a:lstStyle/>
          <a:p>
            <a:pPr>
              <a:buFont typeface="Calibri" panose="020B0602020104020603" pitchFamily="34" charset="0"/>
              <a:buChar char="-"/>
            </a:pPr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Given that the goal is to recommend similar cars, we should apply item-item collaborative filtering as our preferred method.</a:t>
            </a:r>
          </a:p>
          <a:p>
            <a:pPr>
              <a:buFont typeface="Calibri" panose="020B0602020104020603" pitchFamily="34" charset="0"/>
              <a:buChar char="-"/>
            </a:pPr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The main idea behind item-item collaborative filtering is to recommend items to a user based on the user's past interactions and the similarities between the items themselves.</a:t>
            </a:r>
          </a:p>
          <a:p>
            <a:pPr>
              <a:buFont typeface="Calibri" panose="020B0602020104020603" pitchFamily="34" charset="0"/>
              <a:buChar char="-"/>
            </a:pPr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Every Item can be thought of as a vector based on the features it has.</a:t>
            </a:r>
          </a:p>
          <a:p>
            <a:pPr marL="0" indent="0">
              <a:buNone/>
            </a:pPr>
            <a:endParaRPr lang="en-US">
              <a:solidFill>
                <a:srgbClr val="000000"/>
              </a:solidFill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 descr="A car parked on a dirt road&#10;&#10;Description automatically generated">
            <a:extLst>
              <a:ext uri="{FF2B5EF4-FFF2-40B4-BE49-F238E27FC236}">
                <a16:creationId xmlns:a16="http://schemas.microsoft.com/office/drawing/2014/main" id="{EFBCD4E3-9DBA-0079-6A6B-EEB305CB9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995591"/>
            <a:ext cx="2743200" cy="1738489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9E06983-922F-CBC4-FF7B-A092194CE691}"/>
              </a:ext>
            </a:extLst>
          </p:cNvPr>
          <p:cNvSpPr/>
          <p:nvPr/>
        </p:nvSpPr>
        <p:spPr>
          <a:xfrm>
            <a:off x="5000231" y="4559404"/>
            <a:ext cx="1108363" cy="74310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79CCAA6-499B-3CB2-C4F9-841766DF0D1A}"/>
              </a:ext>
            </a:extLst>
          </p:cNvPr>
          <p:cNvSpPr/>
          <p:nvPr/>
        </p:nvSpPr>
        <p:spPr>
          <a:xfrm>
            <a:off x="6096000" y="4559403"/>
            <a:ext cx="1108363" cy="74310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6FCC3A4-81A2-1450-9A9B-E1F953092F45}"/>
              </a:ext>
            </a:extLst>
          </p:cNvPr>
          <p:cNvSpPr/>
          <p:nvPr/>
        </p:nvSpPr>
        <p:spPr>
          <a:xfrm>
            <a:off x="7204362" y="4559403"/>
            <a:ext cx="1108363" cy="74310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2EABAFF-D312-4187-25C0-0FF641423DC9}"/>
              </a:ext>
            </a:extLst>
          </p:cNvPr>
          <p:cNvSpPr/>
          <p:nvPr/>
        </p:nvSpPr>
        <p:spPr>
          <a:xfrm>
            <a:off x="8312726" y="4559403"/>
            <a:ext cx="1108363" cy="74310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ABF2A4B-9FF9-6B07-41F0-364E66AE35CE}"/>
              </a:ext>
            </a:extLst>
          </p:cNvPr>
          <p:cNvSpPr/>
          <p:nvPr/>
        </p:nvSpPr>
        <p:spPr>
          <a:xfrm>
            <a:off x="10000462" y="4559403"/>
            <a:ext cx="1108363" cy="74310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767E603-8930-5712-73ED-119D73D843B0}"/>
              </a:ext>
            </a:extLst>
          </p:cNvPr>
          <p:cNvSpPr/>
          <p:nvPr/>
        </p:nvSpPr>
        <p:spPr>
          <a:xfrm>
            <a:off x="9484065" y="4886875"/>
            <a:ext cx="88165" cy="881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4A2E9DE-41D4-571A-17D6-F51205DFC0DA}"/>
              </a:ext>
            </a:extLst>
          </p:cNvPr>
          <p:cNvSpPr/>
          <p:nvPr/>
        </p:nvSpPr>
        <p:spPr>
          <a:xfrm>
            <a:off x="9641502" y="4886875"/>
            <a:ext cx="88165" cy="881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F0C2BBE-1070-D238-61BB-2A647755B10E}"/>
              </a:ext>
            </a:extLst>
          </p:cNvPr>
          <p:cNvSpPr/>
          <p:nvPr/>
        </p:nvSpPr>
        <p:spPr>
          <a:xfrm>
            <a:off x="9798940" y="4886874"/>
            <a:ext cx="88165" cy="881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D89105-A084-D91A-6E32-657EA18C7D07}"/>
              </a:ext>
            </a:extLst>
          </p:cNvPr>
          <p:cNvSpPr txBox="1"/>
          <p:nvPr/>
        </p:nvSpPr>
        <p:spPr>
          <a:xfrm rot="-10800000" flipV="1">
            <a:off x="5100991" y="3993132"/>
            <a:ext cx="828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Price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A9FC63-43C1-7A22-F930-9740F5FBDBD0}"/>
              </a:ext>
            </a:extLst>
          </p:cNvPr>
          <p:cNvSpPr txBox="1"/>
          <p:nvPr/>
        </p:nvSpPr>
        <p:spPr>
          <a:xfrm>
            <a:off x="6196759" y="399262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Mileage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7588AE-735D-D581-3818-E2BFCF2C9DD3}"/>
              </a:ext>
            </a:extLst>
          </p:cNvPr>
          <p:cNvSpPr txBox="1"/>
          <p:nvPr/>
        </p:nvSpPr>
        <p:spPr>
          <a:xfrm>
            <a:off x="7349206" y="3992628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Doors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59BEB6-9F32-A439-B866-8BC63F8B0E95}"/>
              </a:ext>
            </a:extLst>
          </p:cNvPr>
          <p:cNvSpPr txBox="1"/>
          <p:nvPr/>
        </p:nvSpPr>
        <p:spPr>
          <a:xfrm>
            <a:off x="8426082" y="3998925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Body Type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7CA91D-44CA-25FC-F6FA-782C8CA87F26}"/>
              </a:ext>
            </a:extLst>
          </p:cNvPr>
          <p:cNvSpPr txBox="1"/>
          <p:nvPr/>
        </p:nvSpPr>
        <p:spPr>
          <a:xfrm>
            <a:off x="10000462" y="3992628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Tank Size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7794B4-A81B-2B1F-C1BD-8977B5C48B2D}"/>
              </a:ext>
            </a:extLst>
          </p:cNvPr>
          <p:cNvSpPr txBox="1"/>
          <p:nvPr/>
        </p:nvSpPr>
        <p:spPr>
          <a:xfrm>
            <a:off x="5252132" y="4912066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19F89A-25FD-7881-D0D3-78F668C4FA84}"/>
              </a:ext>
            </a:extLst>
          </p:cNvPr>
          <p:cNvSpPr txBox="1"/>
          <p:nvPr/>
        </p:nvSpPr>
        <p:spPr>
          <a:xfrm>
            <a:off x="5100991" y="4742032"/>
            <a:ext cx="58793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2"/>
                </a:solidFill>
              </a:rPr>
              <a:t>15,000$     20,000          4                SUV                  18.9 </a:t>
            </a:r>
          </a:p>
        </p:txBody>
      </p:sp>
    </p:spTree>
    <p:extLst>
      <p:ext uri="{BB962C8B-B14F-4D97-AF65-F5344CB8AC3E}">
        <p14:creationId xmlns:p14="http://schemas.microsoft.com/office/powerpoint/2010/main" val="3190203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41002-24F4-2DFA-1358-0BF081962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RECOMMENDER SYSTEM</a:t>
            </a:r>
          </a:p>
          <a:p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28BA5E7-CDE8-07BC-47BF-C97809512533}"/>
              </a:ext>
            </a:extLst>
          </p:cNvPr>
          <p:cNvCxnSpPr/>
          <p:nvPr/>
        </p:nvCxnSpPr>
        <p:spPr>
          <a:xfrm flipH="1" flipV="1">
            <a:off x="1275879" y="1379786"/>
            <a:ext cx="36526" cy="4854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EB70969-5DD7-5D00-025B-825A7B3D0BE7}"/>
              </a:ext>
            </a:extLst>
          </p:cNvPr>
          <p:cNvCxnSpPr>
            <a:cxnSpLocks/>
          </p:cNvCxnSpPr>
          <p:nvPr/>
        </p:nvCxnSpPr>
        <p:spPr>
          <a:xfrm>
            <a:off x="1299809" y="6240211"/>
            <a:ext cx="9529407" cy="4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ar parked on a dirt road&#10;&#10;Description automatically generated">
            <a:extLst>
              <a:ext uri="{FF2B5EF4-FFF2-40B4-BE49-F238E27FC236}">
                <a16:creationId xmlns:a16="http://schemas.microsoft.com/office/drawing/2014/main" id="{BD3EC244-08B6-98E1-4EF8-EB2057C83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334" y="5110252"/>
            <a:ext cx="1773382" cy="1121332"/>
          </a:xfrm>
          <a:prstGeom prst="rect">
            <a:avLst/>
          </a:prstGeom>
        </p:spPr>
      </p:pic>
      <p:pic>
        <p:nvPicPr>
          <p:cNvPr id="8" name="Picture 7" descr="A white car on a road with trees in the background&#10;&#10;Description automatically generated">
            <a:extLst>
              <a:ext uri="{FF2B5EF4-FFF2-40B4-BE49-F238E27FC236}">
                <a16:creationId xmlns:a16="http://schemas.microsoft.com/office/drawing/2014/main" id="{7D5862CD-902C-1B42-48E5-C977DAFD0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516" y="5179526"/>
            <a:ext cx="1275879" cy="812754"/>
          </a:xfrm>
          <a:prstGeom prst="rect">
            <a:avLst/>
          </a:prstGeom>
        </p:spPr>
      </p:pic>
      <p:pic>
        <p:nvPicPr>
          <p:cNvPr id="9" name="Picture 8" descr="A green jeep parked on a dirt road&#10;&#10;Description automatically generated">
            <a:extLst>
              <a:ext uri="{FF2B5EF4-FFF2-40B4-BE49-F238E27FC236}">
                <a16:creationId xmlns:a16="http://schemas.microsoft.com/office/drawing/2014/main" id="{22DDD1FB-2CDD-1B61-ED2B-736748653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6813" y="4234896"/>
            <a:ext cx="1313664" cy="819053"/>
          </a:xfrm>
          <a:prstGeom prst="rect">
            <a:avLst/>
          </a:prstGeom>
        </p:spPr>
      </p:pic>
      <p:pic>
        <p:nvPicPr>
          <p:cNvPr id="10" name="Picture 9" descr="A red sports car on a road&#10;&#10;Description automatically generated">
            <a:extLst>
              <a:ext uri="{FF2B5EF4-FFF2-40B4-BE49-F238E27FC236}">
                <a16:creationId xmlns:a16="http://schemas.microsoft.com/office/drawing/2014/main" id="{AB4CA0AC-D249-9ECF-0585-809ECA67AE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7011" y="639012"/>
            <a:ext cx="1552970" cy="963896"/>
          </a:xfrm>
          <a:prstGeom prst="rect">
            <a:avLst/>
          </a:prstGeom>
        </p:spPr>
      </p:pic>
      <p:pic>
        <p:nvPicPr>
          <p:cNvPr id="11" name="Picture 10" descr="A black truck parked in a lot&#10;&#10;Description automatically generated">
            <a:extLst>
              <a:ext uri="{FF2B5EF4-FFF2-40B4-BE49-F238E27FC236}">
                <a16:creationId xmlns:a16="http://schemas.microsoft.com/office/drawing/2014/main" id="{F2EEBF0A-0E5C-A424-4C84-61EB9EEA4F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7920" y="3863343"/>
            <a:ext cx="1653729" cy="104576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33750E-631B-8276-D136-0FE9F8AA57B7}"/>
              </a:ext>
            </a:extLst>
          </p:cNvPr>
          <p:cNvCxnSpPr>
            <a:cxnSpLocks/>
          </p:cNvCxnSpPr>
          <p:nvPr/>
        </p:nvCxnSpPr>
        <p:spPr>
          <a:xfrm>
            <a:off x="3113494" y="6145747"/>
            <a:ext cx="7614961" cy="32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8592C1-57CC-A070-56B1-0E0F8C049268}"/>
              </a:ext>
            </a:extLst>
          </p:cNvPr>
          <p:cNvCxnSpPr>
            <a:cxnSpLocks/>
          </p:cNvCxnSpPr>
          <p:nvPr/>
        </p:nvCxnSpPr>
        <p:spPr>
          <a:xfrm flipV="1">
            <a:off x="3113494" y="5687288"/>
            <a:ext cx="4812566" cy="439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6B8029F-E40E-7886-4BB5-489F9C035191}"/>
              </a:ext>
            </a:extLst>
          </p:cNvPr>
          <p:cNvCxnSpPr>
            <a:cxnSpLocks/>
          </p:cNvCxnSpPr>
          <p:nvPr/>
        </p:nvCxnSpPr>
        <p:spPr>
          <a:xfrm flipV="1">
            <a:off x="3119792" y="4528544"/>
            <a:ext cx="6424731" cy="1598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333C786-D262-5F5C-0385-03737C5C4E70}"/>
              </a:ext>
            </a:extLst>
          </p:cNvPr>
          <p:cNvCxnSpPr>
            <a:cxnSpLocks/>
          </p:cNvCxnSpPr>
          <p:nvPr/>
        </p:nvCxnSpPr>
        <p:spPr>
          <a:xfrm flipV="1">
            <a:off x="3132386" y="4459271"/>
            <a:ext cx="2532863" cy="1642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27A9723-FF2A-A0BE-16A4-70318A01D673}"/>
              </a:ext>
            </a:extLst>
          </p:cNvPr>
          <p:cNvCxnSpPr>
            <a:cxnSpLocks/>
          </p:cNvCxnSpPr>
          <p:nvPr/>
        </p:nvCxnSpPr>
        <p:spPr>
          <a:xfrm flipV="1">
            <a:off x="3138683" y="1606492"/>
            <a:ext cx="3565656" cy="4501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1A30F31-0B78-5584-04A6-03FF01E1C9AF}"/>
              </a:ext>
            </a:extLst>
          </p:cNvPr>
          <p:cNvSpPr txBox="1"/>
          <p:nvPr/>
        </p:nvSpPr>
        <p:spPr>
          <a:xfrm>
            <a:off x="5289917" y="586928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⍬a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190603-B3CF-A8B3-669A-6E9A996E703A}"/>
              </a:ext>
            </a:extLst>
          </p:cNvPr>
          <p:cNvSpPr txBox="1"/>
          <p:nvPr/>
        </p:nvSpPr>
        <p:spPr>
          <a:xfrm>
            <a:off x="4724400" y="567532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⍬b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372AB8-2E5A-77B4-7512-FAC92694F3EA}"/>
              </a:ext>
            </a:extLst>
          </p:cNvPr>
          <p:cNvSpPr txBox="1"/>
          <p:nvPr/>
        </p:nvSpPr>
        <p:spPr>
          <a:xfrm>
            <a:off x="4403226" y="532896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⍬c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6D74456-D1E6-5B55-EF72-A94E656A8171}"/>
              </a:ext>
            </a:extLst>
          </p:cNvPr>
          <p:cNvSpPr txBox="1"/>
          <p:nvPr/>
        </p:nvSpPr>
        <p:spPr>
          <a:xfrm>
            <a:off x="4069457" y="491332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⍬d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9E22F5-4732-D67A-A1F9-7F499458DC1E}"/>
              </a:ext>
            </a:extLst>
          </p:cNvPr>
          <p:cNvSpPr txBox="1"/>
          <p:nvPr/>
        </p:nvSpPr>
        <p:spPr>
          <a:xfrm>
            <a:off x="9560895" y="112221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⍬a &lt;</a:t>
            </a:r>
            <a:r>
              <a:rPr lang="en-US"/>
              <a:t> ⍬b​ &lt; ⍬</a:t>
            </a:r>
            <a:r>
              <a:rPr lang="en-US">
                <a:ea typeface="+mn-lt"/>
                <a:cs typeface="+mn-lt"/>
              </a:rPr>
              <a:t>c &lt; ⍬d </a:t>
            </a:r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2DBAAA-2684-F313-0F00-8FD38F5E1F5E}"/>
              </a:ext>
            </a:extLst>
          </p:cNvPr>
          <p:cNvSpPr txBox="1"/>
          <p:nvPr/>
        </p:nvSpPr>
        <p:spPr>
          <a:xfrm>
            <a:off x="9559636" y="1492511"/>
            <a:ext cx="2743200" cy="1354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Therefore,</a:t>
            </a:r>
            <a:br>
              <a:rPr lang="en-US"/>
            </a:br>
            <a:r>
              <a:rPr lang="en-US"/>
              <a:t>Car a will be most similar</a:t>
            </a:r>
          </a:p>
          <a:p>
            <a:r>
              <a:rPr lang="en-US"/>
              <a:t>Car d will be least similar</a:t>
            </a:r>
          </a:p>
          <a:p>
            <a:r>
              <a:rPr lang="en-US"/>
              <a:t>Since similarity </a:t>
            </a:r>
            <a:r>
              <a:rPr lang="en-US" sz="2800">
                <a:solidFill>
                  <a:srgbClr val="000000"/>
                </a:solidFill>
                <a:ea typeface="+mn-lt"/>
                <a:cs typeface="+mn-lt"/>
              </a:rPr>
              <a:t>∝</a:t>
            </a:r>
            <a:r>
              <a:rPr lang="en-US" sz="2800"/>
              <a:t> </a:t>
            </a:r>
            <a:r>
              <a:rPr lang="en-US"/>
              <a:t>1/</a:t>
            </a:r>
            <a:r>
              <a:rPr lang="en-US">
                <a:ea typeface="+mn-lt"/>
                <a:cs typeface="+mn-lt"/>
              </a:rPr>
              <a:t>⍬</a:t>
            </a:r>
          </a:p>
        </p:txBody>
      </p:sp>
    </p:spTree>
    <p:extLst>
      <p:ext uri="{BB962C8B-B14F-4D97-AF65-F5344CB8AC3E}">
        <p14:creationId xmlns:p14="http://schemas.microsoft.com/office/powerpoint/2010/main" val="4020776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B3237-22F6-1F4D-F375-CABEAC127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94009"/>
            <a:ext cx="9720072" cy="1499616"/>
          </a:xfrm>
        </p:spPr>
        <p:txBody>
          <a:bodyPr/>
          <a:lstStyle/>
          <a:p>
            <a:r>
              <a:rPr lang="en-US"/>
              <a:t>Recommender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5F762-9AA2-9747-0CF9-3D57C8AD7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303587"/>
            <a:ext cx="9720073" cy="1844418"/>
          </a:xfrm>
        </p:spPr>
        <p:txBody>
          <a:bodyPr vert="horz" lIns="45720" tIns="45720" rIns="45720" bIns="45720" rtlCol="0" anchor="t">
            <a:normAutofit/>
          </a:bodyPr>
          <a:lstStyle/>
          <a:p>
            <a:pPr>
              <a:buFont typeface="Calibri" panose="020B0602020104020603" pitchFamily="34" charset="0"/>
              <a:buChar char="-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Given the data set we initially form natural clusters based on car type.</a:t>
            </a:r>
          </a:p>
          <a:p>
            <a:pPr>
              <a:buFont typeface="Calibri" panose="020B0602020104020603" pitchFamily="34" charset="0"/>
              <a:buChar char="-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Within car types we create a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nxn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matrix with similarity scores for each car against the other.</a:t>
            </a:r>
          </a:p>
          <a:p>
            <a:pPr>
              <a:buFont typeface="Calibri" panose="020B0602020104020603" pitchFamily="34" charset="0"/>
              <a:buChar char="-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Finally, we pick out top M cars to recommend.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52B945E-BE92-D6B8-FDC6-D6A7A26D0C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31541"/>
              </p:ext>
            </p:extLst>
          </p:nvPr>
        </p:nvGraphicFramePr>
        <p:xfrm>
          <a:off x="1259504" y="4156363"/>
          <a:ext cx="2551078" cy="15870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5876">
                  <a:extLst>
                    <a:ext uri="{9D8B030D-6E8A-4147-A177-3AD203B41FA5}">
                      <a16:colId xmlns:a16="http://schemas.microsoft.com/office/drawing/2014/main" val="723493083"/>
                    </a:ext>
                  </a:extLst>
                </a:gridCol>
                <a:gridCol w="902386">
                  <a:extLst>
                    <a:ext uri="{9D8B030D-6E8A-4147-A177-3AD203B41FA5}">
                      <a16:colId xmlns:a16="http://schemas.microsoft.com/office/drawing/2014/main" val="2316325734"/>
                    </a:ext>
                  </a:extLst>
                </a:gridCol>
                <a:gridCol w="722816">
                  <a:extLst>
                    <a:ext uri="{9D8B030D-6E8A-4147-A177-3AD203B41FA5}">
                      <a16:colId xmlns:a16="http://schemas.microsoft.com/office/drawing/2014/main" val="2247614188"/>
                    </a:ext>
                  </a:extLst>
                </a:gridCol>
              </a:tblGrid>
              <a:tr h="56313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5439754"/>
                  </a:ext>
                </a:extLst>
              </a:tr>
              <a:tr h="575928">
                <a:tc>
                  <a:txBody>
                    <a:bodyPr/>
                    <a:lstStyle/>
                    <a:p>
                      <a:r>
                        <a:rPr lang="en-US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284794"/>
                  </a:ext>
                </a:extLst>
              </a:tr>
              <a:tr h="447945">
                <a:tc>
                  <a:txBody>
                    <a:bodyPr/>
                    <a:lstStyle/>
                    <a:p>
                      <a:r>
                        <a:rPr lang="en-US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073502"/>
                  </a:ext>
                </a:extLst>
              </a:tr>
            </a:tbl>
          </a:graphicData>
        </a:graphic>
      </p:graphicFrame>
      <p:pic>
        <p:nvPicPr>
          <p:cNvPr id="5" name="Picture 4" descr="A car parked on a dirt road&#10;&#10;Description automatically generated">
            <a:extLst>
              <a:ext uri="{FF2B5EF4-FFF2-40B4-BE49-F238E27FC236}">
                <a16:creationId xmlns:a16="http://schemas.microsoft.com/office/drawing/2014/main" id="{6B73CDE1-8BDE-C8EF-9C2E-5FB6C517B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06" y="4159326"/>
            <a:ext cx="734292" cy="460093"/>
          </a:xfrm>
          <a:prstGeom prst="rect">
            <a:avLst/>
          </a:prstGeom>
        </p:spPr>
      </p:pic>
      <p:pic>
        <p:nvPicPr>
          <p:cNvPr id="6" name="Picture 5" descr="A car parked on a dirt road&#10;&#10;Description automatically generated">
            <a:extLst>
              <a:ext uri="{FF2B5EF4-FFF2-40B4-BE49-F238E27FC236}">
                <a16:creationId xmlns:a16="http://schemas.microsoft.com/office/drawing/2014/main" id="{1FCA9677-4C39-7BAE-E9D2-5E351501E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763" y="3611441"/>
            <a:ext cx="734292" cy="460093"/>
          </a:xfrm>
          <a:prstGeom prst="rect">
            <a:avLst/>
          </a:prstGeom>
        </p:spPr>
      </p:pic>
      <p:pic>
        <p:nvPicPr>
          <p:cNvPr id="7" name="Picture 6" descr="A red car parked on a road&#10;&#10;Description automatically generated">
            <a:extLst>
              <a:ext uri="{FF2B5EF4-FFF2-40B4-BE49-F238E27FC236}">
                <a16:creationId xmlns:a16="http://schemas.microsoft.com/office/drawing/2014/main" id="{C345231D-54D4-897D-01D5-0D6A0FB71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18" y="4625343"/>
            <a:ext cx="803564" cy="510473"/>
          </a:xfrm>
          <a:prstGeom prst="rect">
            <a:avLst/>
          </a:prstGeom>
        </p:spPr>
      </p:pic>
      <p:pic>
        <p:nvPicPr>
          <p:cNvPr id="8" name="Picture 7" descr="A white car parked on a road&#10;&#10;Description automatically generated">
            <a:extLst>
              <a:ext uri="{FF2B5EF4-FFF2-40B4-BE49-F238E27FC236}">
                <a16:creationId xmlns:a16="http://schemas.microsoft.com/office/drawing/2014/main" id="{8222AEF1-2FD2-2866-2657-C4AA69A61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218" y="5217310"/>
            <a:ext cx="797267" cy="504176"/>
          </a:xfrm>
          <a:prstGeom prst="rect">
            <a:avLst/>
          </a:prstGeom>
        </p:spPr>
      </p:pic>
      <p:pic>
        <p:nvPicPr>
          <p:cNvPr id="9" name="Picture 8" descr="A red car parked on a road&#10;&#10;Description automatically generated">
            <a:extLst>
              <a:ext uri="{FF2B5EF4-FFF2-40B4-BE49-F238E27FC236}">
                <a16:creationId xmlns:a16="http://schemas.microsoft.com/office/drawing/2014/main" id="{5FAFEBC2-FFB9-EEE1-0F7E-253882A2E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986" y="3566037"/>
            <a:ext cx="803564" cy="510473"/>
          </a:xfrm>
          <a:prstGeom prst="rect">
            <a:avLst/>
          </a:prstGeom>
        </p:spPr>
      </p:pic>
      <p:pic>
        <p:nvPicPr>
          <p:cNvPr id="10" name="Picture 9" descr="A white car parked on a road&#10;&#10;Description automatically generated">
            <a:extLst>
              <a:ext uri="{FF2B5EF4-FFF2-40B4-BE49-F238E27FC236}">
                <a16:creationId xmlns:a16="http://schemas.microsoft.com/office/drawing/2014/main" id="{DDC85979-C766-7BA1-028A-F4A3D3CFC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2234" y="3567360"/>
            <a:ext cx="721697" cy="50417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AA2C4F2-1CF0-3FE5-C108-9C5EBDBE92DB}"/>
              </a:ext>
            </a:extLst>
          </p:cNvPr>
          <p:cNvSpPr/>
          <p:nvPr/>
        </p:nvSpPr>
        <p:spPr>
          <a:xfrm>
            <a:off x="3973733" y="4420858"/>
            <a:ext cx="88165" cy="881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F7FD8FF-11E5-0D59-B179-1B0B49625F81}"/>
              </a:ext>
            </a:extLst>
          </p:cNvPr>
          <p:cNvSpPr/>
          <p:nvPr/>
        </p:nvSpPr>
        <p:spPr>
          <a:xfrm>
            <a:off x="4131171" y="4420857"/>
            <a:ext cx="88165" cy="881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72CC8D6-236C-E784-5BB2-5D4E0EF6F591}"/>
              </a:ext>
            </a:extLst>
          </p:cNvPr>
          <p:cNvSpPr/>
          <p:nvPr/>
        </p:nvSpPr>
        <p:spPr>
          <a:xfrm>
            <a:off x="3986328" y="4924660"/>
            <a:ext cx="88165" cy="881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453BCF0-A3EA-D5FE-1C1F-523A81E0FB62}"/>
              </a:ext>
            </a:extLst>
          </p:cNvPr>
          <p:cNvSpPr/>
          <p:nvPr/>
        </p:nvSpPr>
        <p:spPr>
          <a:xfrm>
            <a:off x="4143766" y="4924659"/>
            <a:ext cx="88165" cy="881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2243298-C960-C7F8-53C8-A669F8E89428}"/>
              </a:ext>
            </a:extLst>
          </p:cNvPr>
          <p:cNvSpPr/>
          <p:nvPr/>
        </p:nvSpPr>
        <p:spPr>
          <a:xfrm>
            <a:off x="3998923" y="5441057"/>
            <a:ext cx="88165" cy="881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61EEC59-5B6C-25A3-684A-3C9779A686D2}"/>
              </a:ext>
            </a:extLst>
          </p:cNvPr>
          <p:cNvSpPr/>
          <p:nvPr/>
        </p:nvSpPr>
        <p:spPr>
          <a:xfrm>
            <a:off x="4156361" y="5441056"/>
            <a:ext cx="88165" cy="881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C1490CE-6FBA-1A53-7550-9A1095C09F50}"/>
              </a:ext>
            </a:extLst>
          </p:cNvPr>
          <p:cNvSpPr/>
          <p:nvPr/>
        </p:nvSpPr>
        <p:spPr>
          <a:xfrm>
            <a:off x="2248213" y="5957454"/>
            <a:ext cx="88165" cy="881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9BA2275-3309-9F94-B775-096E15455C51}"/>
              </a:ext>
            </a:extLst>
          </p:cNvPr>
          <p:cNvSpPr/>
          <p:nvPr/>
        </p:nvSpPr>
        <p:spPr>
          <a:xfrm>
            <a:off x="2405651" y="5957453"/>
            <a:ext cx="88165" cy="881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DF3DB15-DE6D-831D-58AE-2BC47F174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224478"/>
              </p:ext>
            </p:extLst>
          </p:nvPr>
        </p:nvGraphicFramePr>
        <p:xfrm>
          <a:off x="1262275" y="6314574"/>
          <a:ext cx="2563659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2413">
                  <a:extLst>
                    <a:ext uri="{9D8B030D-6E8A-4147-A177-3AD203B41FA5}">
                      <a16:colId xmlns:a16="http://schemas.microsoft.com/office/drawing/2014/main" val="3283635074"/>
                    </a:ext>
                  </a:extLst>
                </a:gridCol>
                <a:gridCol w="875834">
                  <a:extLst>
                    <a:ext uri="{9D8B030D-6E8A-4147-A177-3AD203B41FA5}">
                      <a16:colId xmlns:a16="http://schemas.microsoft.com/office/drawing/2014/main" val="574585372"/>
                    </a:ext>
                  </a:extLst>
                </a:gridCol>
                <a:gridCol w="705412">
                  <a:extLst>
                    <a:ext uri="{9D8B030D-6E8A-4147-A177-3AD203B41FA5}">
                      <a16:colId xmlns:a16="http://schemas.microsoft.com/office/drawing/2014/main" val="1953834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671418"/>
                  </a:ext>
                </a:extLst>
              </a:tr>
            </a:tbl>
          </a:graphicData>
        </a:graphic>
      </p:graphicFrame>
      <p:pic>
        <p:nvPicPr>
          <p:cNvPr id="28" name="Picture 27" descr="A blue convertible car driving on a road&#10;&#10;Description automatically generated">
            <a:extLst>
              <a:ext uri="{FF2B5EF4-FFF2-40B4-BE49-F238E27FC236}">
                <a16:creationId xmlns:a16="http://schemas.microsoft.com/office/drawing/2014/main" id="{25ED8C06-8B26-D7D7-684E-13F527BF0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647" y="6161938"/>
            <a:ext cx="879135" cy="554556"/>
          </a:xfrm>
          <a:prstGeom prst="rect">
            <a:avLst/>
          </a:prstGeom>
        </p:spPr>
      </p:pic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90E7A090-7668-EFF3-7E61-AE324F28C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001916"/>
              </p:ext>
            </p:extLst>
          </p:nvPr>
        </p:nvGraphicFramePr>
        <p:xfrm>
          <a:off x="4509024" y="4156363"/>
          <a:ext cx="913836" cy="26240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3836">
                  <a:extLst>
                    <a:ext uri="{9D8B030D-6E8A-4147-A177-3AD203B41FA5}">
                      <a16:colId xmlns:a16="http://schemas.microsoft.com/office/drawing/2014/main" val="2907060383"/>
                    </a:ext>
                  </a:extLst>
                </a:gridCol>
              </a:tblGrid>
              <a:tr h="541586">
                <a:tc>
                  <a:txBody>
                    <a:bodyPr/>
                    <a:lstStyle/>
                    <a:p>
                      <a:r>
                        <a:rPr lang="en-US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552278"/>
                  </a:ext>
                </a:extLst>
              </a:tr>
              <a:tr h="566776">
                <a:tc>
                  <a:txBody>
                    <a:bodyPr/>
                    <a:lstStyle/>
                    <a:p>
                      <a:r>
                        <a:rPr lang="en-US"/>
                        <a:t>0.04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77951"/>
                  </a:ext>
                </a:extLst>
              </a:tr>
              <a:tr h="995004">
                <a:tc>
                  <a:txBody>
                    <a:bodyPr/>
                    <a:lstStyle/>
                    <a:p>
                      <a:r>
                        <a:rPr lang="en-US"/>
                        <a:t>0.22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866545"/>
                  </a:ext>
                </a:extLst>
              </a:tr>
              <a:tr h="520641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755951"/>
                  </a:ext>
                </a:extLst>
              </a:tr>
            </a:tbl>
          </a:graphicData>
        </a:graphic>
      </p:graphicFrame>
      <p:pic>
        <p:nvPicPr>
          <p:cNvPr id="30" name="Picture 29" descr="A blue convertible car driving on a road&#10;&#10;Description automatically generated">
            <a:extLst>
              <a:ext uri="{FF2B5EF4-FFF2-40B4-BE49-F238E27FC236}">
                <a16:creationId xmlns:a16="http://schemas.microsoft.com/office/drawing/2014/main" id="{A456C2C6-37E4-A121-73F8-A9BCF265B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2304" y="3512780"/>
            <a:ext cx="879135" cy="554556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24672603-F20D-585B-4B26-606A58372C6B}"/>
              </a:ext>
            </a:extLst>
          </p:cNvPr>
          <p:cNvSpPr/>
          <p:nvPr/>
        </p:nvSpPr>
        <p:spPr>
          <a:xfrm>
            <a:off x="4849087" y="5743337"/>
            <a:ext cx="88165" cy="881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8F70773-536A-F4E6-6C60-011CB8FE681D}"/>
              </a:ext>
            </a:extLst>
          </p:cNvPr>
          <p:cNvSpPr/>
          <p:nvPr/>
        </p:nvSpPr>
        <p:spPr>
          <a:xfrm rot="4920000">
            <a:off x="4855385" y="5963750"/>
            <a:ext cx="88165" cy="881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7995B4-CFC7-746C-600B-187098FC8D7C}"/>
              </a:ext>
            </a:extLst>
          </p:cNvPr>
          <p:cNvSpPr txBox="1"/>
          <p:nvPr/>
        </p:nvSpPr>
        <p:spPr>
          <a:xfrm>
            <a:off x="0" y="4005222"/>
            <a:ext cx="20152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0</a:t>
            </a:r>
          </a:p>
          <a:p>
            <a:endParaRPr lang="en-US"/>
          </a:p>
          <a:p>
            <a:r>
              <a:rPr lang="en-US"/>
              <a:t>1</a:t>
            </a:r>
          </a:p>
          <a:p>
            <a:endParaRPr lang="en-US"/>
          </a:p>
          <a:p>
            <a:r>
              <a:rPr lang="en-US"/>
              <a:t>2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DA88B0-907D-CBCC-30AB-1A005BD90610}"/>
              </a:ext>
            </a:extLst>
          </p:cNvPr>
          <p:cNvSpPr txBox="1"/>
          <p:nvPr/>
        </p:nvSpPr>
        <p:spPr>
          <a:xfrm rot="-5400000">
            <a:off x="2449735" y="3230258"/>
            <a:ext cx="201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FC1482-B80C-9F6F-D722-CCD5A2D032F0}"/>
              </a:ext>
            </a:extLst>
          </p:cNvPr>
          <p:cNvSpPr txBox="1"/>
          <p:nvPr/>
        </p:nvSpPr>
        <p:spPr>
          <a:xfrm>
            <a:off x="1410644" y="3243223"/>
            <a:ext cx="47961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0.           1.           2.                        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ACE5588-BBD1-83F0-423F-847522C6A323}"/>
              </a:ext>
            </a:extLst>
          </p:cNvPr>
          <p:cNvCxnSpPr/>
          <p:nvPr/>
        </p:nvCxnSpPr>
        <p:spPr>
          <a:xfrm>
            <a:off x="5515211" y="5109021"/>
            <a:ext cx="1279656" cy="1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4509D1DC-0F74-107A-497E-85A5DFC7B6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31277"/>
              </p:ext>
            </p:extLst>
          </p:nvPr>
        </p:nvGraphicFramePr>
        <p:xfrm>
          <a:off x="7286231" y="4080793"/>
          <a:ext cx="4264044" cy="24082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1348">
                  <a:extLst>
                    <a:ext uri="{9D8B030D-6E8A-4147-A177-3AD203B41FA5}">
                      <a16:colId xmlns:a16="http://schemas.microsoft.com/office/drawing/2014/main" val="1924272820"/>
                    </a:ext>
                  </a:extLst>
                </a:gridCol>
                <a:gridCol w="1421348">
                  <a:extLst>
                    <a:ext uri="{9D8B030D-6E8A-4147-A177-3AD203B41FA5}">
                      <a16:colId xmlns:a16="http://schemas.microsoft.com/office/drawing/2014/main" val="1458037592"/>
                    </a:ext>
                  </a:extLst>
                </a:gridCol>
                <a:gridCol w="1421348">
                  <a:extLst>
                    <a:ext uri="{9D8B030D-6E8A-4147-A177-3AD203B41FA5}">
                      <a16:colId xmlns:a16="http://schemas.microsoft.com/office/drawing/2014/main" val="2529122143"/>
                    </a:ext>
                  </a:extLst>
                </a:gridCol>
              </a:tblGrid>
              <a:tr h="6020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063936"/>
                  </a:ext>
                </a:extLst>
              </a:tr>
              <a:tr h="6020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028136"/>
                  </a:ext>
                </a:extLst>
              </a:tr>
              <a:tr h="6020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759851"/>
                  </a:ext>
                </a:extLst>
              </a:tr>
              <a:tr h="6020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911199"/>
                  </a:ext>
                </a:extLst>
              </a:tr>
            </a:tbl>
          </a:graphicData>
        </a:graphic>
      </p:graphicFrame>
      <p:pic>
        <p:nvPicPr>
          <p:cNvPr id="39" name="Picture 38" descr="A car parked on a dirt road&#10;&#10;Description automatically generated">
            <a:extLst>
              <a:ext uri="{FF2B5EF4-FFF2-40B4-BE49-F238E27FC236}">
                <a16:creationId xmlns:a16="http://schemas.microsoft.com/office/drawing/2014/main" id="{B7384695-7523-39E3-A519-ACB3A3E50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581" y="4127838"/>
            <a:ext cx="841350" cy="529366"/>
          </a:xfrm>
          <a:prstGeom prst="rect">
            <a:avLst/>
          </a:prstGeom>
        </p:spPr>
      </p:pic>
      <p:pic>
        <p:nvPicPr>
          <p:cNvPr id="40" name="Picture 39" descr="A red car parked on a road&#10;&#10;Description automatically generated">
            <a:extLst>
              <a:ext uri="{FF2B5EF4-FFF2-40B4-BE49-F238E27FC236}">
                <a16:creationId xmlns:a16="http://schemas.microsoft.com/office/drawing/2014/main" id="{7E6797EF-F997-89B6-6AAE-C9FFE3CC9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3087" y="4124805"/>
            <a:ext cx="803564" cy="510473"/>
          </a:xfrm>
          <a:prstGeom prst="rect">
            <a:avLst/>
          </a:prstGeom>
        </p:spPr>
      </p:pic>
      <p:pic>
        <p:nvPicPr>
          <p:cNvPr id="41" name="Picture 40" descr="A car parked on the road&#10;&#10;Description automatically generated">
            <a:extLst>
              <a:ext uri="{FF2B5EF4-FFF2-40B4-BE49-F238E27FC236}">
                <a16:creationId xmlns:a16="http://schemas.microsoft.com/office/drawing/2014/main" id="{83E5C848-9E31-E96B-CE9D-B6633AC830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7359" y="4123980"/>
            <a:ext cx="602045" cy="543380"/>
          </a:xfrm>
          <a:prstGeom prst="rect">
            <a:avLst/>
          </a:prstGeom>
        </p:spPr>
      </p:pic>
      <p:pic>
        <p:nvPicPr>
          <p:cNvPr id="42" name="Picture 41" descr="A red car parked on a road&#10;&#10;Description automatically generated">
            <a:extLst>
              <a:ext uri="{FF2B5EF4-FFF2-40B4-BE49-F238E27FC236}">
                <a16:creationId xmlns:a16="http://schemas.microsoft.com/office/drawing/2014/main" id="{24E2F64F-1260-5E78-4153-79C092B4A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656" y="4716771"/>
            <a:ext cx="803564" cy="510473"/>
          </a:xfrm>
          <a:prstGeom prst="rect">
            <a:avLst/>
          </a:prstGeom>
        </p:spPr>
      </p:pic>
      <p:pic>
        <p:nvPicPr>
          <p:cNvPr id="43" name="Picture 42" descr="A car driving on a road&#10;&#10;Description automatically generated">
            <a:extLst>
              <a:ext uri="{FF2B5EF4-FFF2-40B4-BE49-F238E27FC236}">
                <a16:creationId xmlns:a16="http://schemas.microsoft.com/office/drawing/2014/main" id="{9F64365A-CC24-2DD1-43A5-3B5B49AD54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8284" y="5339401"/>
            <a:ext cx="803564" cy="537083"/>
          </a:xfrm>
          <a:prstGeom prst="rect">
            <a:avLst/>
          </a:prstGeom>
        </p:spPr>
      </p:pic>
      <p:pic>
        <p:nvPicPr>
          <p:cNvPr id="44" name="Picture 43" descr="A blue convertible car driving on a road&#10;&#10;Description automatically generated">
            <a:extLst>
              <a:ext uri="{FF2B5EF4-FFF2-40B4-BE49-F238E27FC236}">
                <a16:creationId xmlns:a16="http://schemas.microsoft.com/office/drawing/2014/main" id="{A8B75A35-F730-0272-EB54-0369E690E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0497" y="5928929"/>
            <a:ext cx="879135" cy="554556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95180C89-35B3-F126-0A30-7FEA6B29F794}"/>
              </a:ext>
            </a:extLst>
          </p:cNvPr>
          <p:cNvSpPr/>
          <p:nvPr/>
        </p:nvSpPr>
        <p:spPr>
          <a:xfrm>
            <a:off x="10013054" y="3822593"/>
            <a:ext cx="88165" cy="881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18CD608-8FB5-125C-22CE-F9353629D2BB}"/>
              </a:ext>
            </a:extLst>
          </p:cNvPr>
          <p:cNvSpPr/>
          <p:nvPr/>
        </p:nvSpPr>
        <p:spPr>
          <a:xfrm>
            <a:off x="10170492" y="3822593"/>
            <a:ext cx="88165" cy="881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EDEFF7B-0BF3-A5A4-771C-9437E620E309}"/>
              </a:ext>
            </a:extLst>
          </p:cNvPr>
          <p:cNvSpPr txBox="1"/>
          <p:nvPr/>
        </p:nvSpPr>
        <p:spPr>
          <a:xfrm>
            <a:off x="7620000" y="3740727"/>
            <a:ext cx="39145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0                       1                   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B0A2020-9A76-4BEC-CF7D-50D7B09C5E7D}"/>
              </a:ext>
            </a:extLst>
          </p:cNvPr>
          <p:cNvSpPr txBox="1"/>
          <p:nvPr/>
        </p:nvSpPr>
        <p:spPr>
          <a:xfrm>
            <a:off x="6795025" y="4376777"/>
            <a:ext cx="274320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0</a:t>
            </a:r>
          </a:p>
          <a:p>
            <a:endParaRPr lang="en-US"/>
          </a:p>
          <a:p>
            <a:r>
              <a:rPr lang="en-US"/>
              <a:t>1</a:t>
            </a:r>
          </a:p>
          <a:p>
            <a:endParaRPr lang="en-US"/>
          </a:p>
          <a:p>
            <a:r>
              <a:rPr lang="en-US"/>
              <a:t>N-1</a:t>
            </a:r>
          </a:p>
          <a:p>
            <a:endParaRPr lang="en-US"/>
          </a:p>
          <a:p>
            <a:r>
              <a:rPr lang="en-US"/>
              <a:t>N</a:t>
            </a:r>
          </a:p>
        </p:txBody>
      </p:sp>
      <p:pic>
        <p:nvPicPr>
          <p:cNvPr id="49" name="Picture 48" descr="A white car parked on a road&#10;&#10;Description automatically generated">
            <a:extLst>
              <a:ext uri="{FF2B5EF4-FFF2-40B4-BE49-F238E27FC236}">
                <a16:creationId xmlns:a16="http://schemas.microsoft.com/office/drawing/2014/main" id="{DF0A07AC-B982-0616-2D67-6599403A2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7358" y="5324368"/>
            <a:ext cx="797267" cy="504176"/>
          </a:xfrm>
          <a:prstGeom prst="rect">
            <a:avLst/>
          </a:prstGeom>
        </p:spPr>
      </p:pic>
      <p:pic>
        <p:nvPicPr>
          <p:cNvPr id="50" name="Picture 49" descr="A yellow car parked on a road&#10;&#10;Description automatically generated">
            <a:extLst>
              <a:ext uri="{FF2B5EF4-FFF2-40B4-BE49-F238E27FC236}">
                <a16:creationId xmlns:a16="http://schemas.microsoft.com/office/drawing/2014/main" id="{DF7FCF2D-39EC-97B4-4192-597878ADED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3011" y="5326412"/>
            <a:ext cx="790970" cy="544167"/>
          </a:xfrm>
          <a:prstGeom prst="rect">
            <a:avLst/>
          </a:prstGeom>
        </p:spPr>
      </p:pic>
      <p:pic>
        <p:nvPicPr>
          <p:cNvPr id="51" name="Picture 50" descr="A car driving on a dirt road&#10;&#10;Description automatically generated">
            <a:extLst>
              <a:ext uri="{FF2B5EF4-FFF2-40B4-BE49-F238E27FC236}">
                <a16:creationId xmlns:a16="http://schemas.microsoft.com/office/drawing/2014/main" id="{77A3DA66-6ACD-44AE-7CBD-7072D6287C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87821" y="4690364"/>
            <a:ext cx="816160" cy="569355"/>
          </a:xfrm>
          <a:prstGeom prst="rect">
            <a:avLst/>
          </a:prstGeom>
        </p:spPr>
      </p:pic>
      <p:pic>
        <p:nvPicPr>
          <p:cNvPr id="52" name="Picture 51" descr="A car driving on a dirt road&#10;&#10;Description automatically generated">
            <a:extLst>
              <a:ext uri="{FF2B5EF4-FFF2-40B4-BE49-F238E27FC236}">
                <a16:creationId xmlns:a16="http://schemas.microsoft.com/office/drawing/2014/main" id="{1785070A-472E-9EC6-EB30-8FDB101F4E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67737" y="5918380"/>
            <a:ext cx="816160" cy="569355"/>
          </a:xfrm>
          <a:prstGeom prst="rect">
            <a:avLst/>
          </a:prstGeom>
        </p:spPr>
      </p:pic>
      <p:pic>
        <p:nvPicPr>
          <p:cNvPr id="53" name="Picture 52" descr="A car parked on a dirt road&#10;&#10;Description automatically generated">
            <a:extLst>
              <a:ext uri="{FF2B5EF4-FFF2-40B4-BE49-F238E27FC236}">
                <a16:creationId xmlns:a16="http://schemas.microsoft.com/office/drawing/2014/main" id="{EEBE6185-04A0-37BF-7B74-D6D8AB4FA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738" y="4763887"/>
            <a:ext cx="734292" cy="460093"/>
          </a:xfrm>
          <a:prstGeom prst="rect">
            <a:avLst/>
          </a:prstGeom>
        </p:spPr>
      </p:pic>
      <p:pic>
        <p:nvPicPr>
          <p:cNvPr id="54" name="Picture 53" descr="A red car parked on a road&#10;&#10;Description automatically generated">
            <a:extLst>
              <a:ext uri="{FF2B5EF4-FFF2-40B4-BE49-F238E27FC236}">
                <a16:creationId xmlns:a16="http://schemas.microsoft.com/office/drawing/2014/main" id="{7D11D7DC-E7DF-715D-8CA9-95DF5EA6BF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75986" y="5930975"/>
            <a:ext cx="727995" cy="51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14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1C7A5-CECD-A923-F3E6-27B9C3EF1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15" y="478158"/>
            <a:ext cx="9720072" cy="1499616"/>
          </a:xfrm>
        </p:spPr>
        <p:txBody>
          <a:bodyPr/>
          <a:lstStyle/>
          <a:p>
            <a:r>
              <a:rPr lang="en-US"/>
              <a:t>Implementation</a:t>
            </a:r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D8EB7840-9CA4-03C1-2853-547D91DB1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813" y="5063453"/>
            <a:ext cx="1767085" cy="1164551"/>
          </a:xfrm>
          <a:prstGeom prst="rect">
            <a:avLst/>
          </a:prstGeom>
        </p:spPr>
      </p:pic>
      <p:pic>
        <p:nvPicPr>
          <p:cNvPr id="5" name="Picture 4" descr="A blue elephant logo with black text&#10;&#10;Description automatically generated">
            <a:extLst>
              <a:ext uri="{FF2B5EF4-FFF2-40B4-BE49-F238E27FC236}">
                <a16:creationId xmlns:a16="http://schemas.microsoft.com/office/drawing/2014/main" id="{78D6A950-9EFC-2164-C18D-847A99D8B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995" y="3707597"/>
            <a:ext cx="1112143" cy="8471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C9C7BE-4C1B-089A-31C4-5857C9DA8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971847" y="2549234"/>
            <a:ext cx="1036571" cy="1035313"/>
          </a:xfrm>
          <a:prstGeom prst="rect">
            <a:avLst/>
          </a:prstGeom>
        </p:spPr>
      </p:pic>
      <p:pic>
        <p:nvPicPr>
          <p:cNvPr id="7" name="Picture 6" descr="A black and white image of a moon&#10;&#10;Description automatically generated">
            <a:extLst>
              <a:ext uri="{FF2B5EF4-FFF2-40B4-BE49-F238E27FC236}">
                <a16:creationId xmlns:a16="http://schemas.microsoft.com/office/drawing/2014/main" id="{321D71C8-E80A-9CEA-8FC5-D2F6C5646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5837" y="6080699"/>
            <a:ext cx="1212904" cy="572187"/>
          </a:xfrm>
          <a:prstGeom prst="rect">
            <a:avLst/>
          </a:prstGeom>
        </p:spPr>
      </p:pic>
      <p:pic>
        <p:nvPicPr>
          <p:cNvPr id="8" name="Picture 7" descr="A logo with blue waves&#10;&#10;Description automatically generated">
            <a:extLst>
              <a:ext uri="{FF2B5EF4-FFF2-40B4-BE49-F238E27FC236}">
                <a16:creationId xmlns:a16="http://schemas.microsoft.com/office/drawing/2014/main" id="{33C78A19-E624-24F2-D49F-0FCAC1A0A8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1937" y="1785727"/>
            <a:ext cx="734292" cy="610097"/>
          </a:xfrm>
          <a:prstGeom prst="rect">
            <a:avLst/>
          </a:prstGeom>
        </p:spPr>
      </p:pic>
      <p:pic>
        <p:nvPicPr>
          <p:cNvPr id="9" name="Picture 8" descr="A black letters on a yellow background&#10;&#10;Description automatically generated">
            <a:extLst>
              <a:ext uri="{FF2B5EF4-FFF2-40B4-BE49-F238E27FC236}">
                <a16:creationId xmlns:a16="http://schemas.microsoft.com/office/drawing/2014/main" id="{9F7E47AA-3085-F636-9FB1-9443F89CAF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8400" y="1787912"/>
            <a:ext cx="740589" cy="605730"/>
          </a:xfrm>
          <a:prstGeom prst="rect">
            <a:avLst/>
          </a:prstGeom>
        </p:spPr>
      </p:pic>
      <p:pic>
        <p:nvPicPr>
          <p:cNvPr id="10" name="Picture 9" descr="A logo in a circle&#10;&#10;Description automatically generated">
            <a:extLst>
              <a:ext uri="{FF2B5EF4-FFF2-40B4-BE49-F238E27FC236}">
                <a16:creationId xmlns:a16="http://schemas.microsoft.com/office/drawing/2014/main" id="{61B6D171-347D-9287-5ABB-A0937127E8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02137" y="1654987"/>
            <a:ext cx="858983" cy="865281"/>
          </a:xfrm>
          <a:prstGeom prst="rect">
            <a:avLst/>
          </a:prstGeom>
        </p:spPr>
      </p:pic>
      <p:pic>
        <p:nvPicPr>
          <p:cNvPr id="11" name="Picture 10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2D37BB0C-6901-AF62-8BEC-42050D6AB7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3111" y="2586215"/>
            <a:ext cx="1477399" cy="13832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DDD84F-F05D-4AB9-9DF7-3E87277CB7D6}"/>
              </a:ext>
            </a:extLst>
          </p:cNvPr>
          <p:cNvSpPr txBox="1"/>
          <p:nvPr/>
        </p:nvSpPr>
        <p:spPr>
          <a:xfrm>
            <a:off x="9861917" y="1353965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Frontend</a:t>
            </a:r>
          </a:p>
        </p:txBody>
      </p:sp>
      <p:pic>
        <p:nvPicPr>
          <p:cNvPr id="13" name="Picture 12" descr="A computer with gears in it&#10;&#10;Description automatically generated">
            <a:extLst>
              <a:ext uri="{FF2B5EF4-FFF2-40B4-BE49-F238E27FC236}">
                <a16:creationId xmlns:a16="http://schemas.microsoft.com/office/drawing/2014/main" id="{D8A06D0B-6FF3-8729-718C-D32B21C2AC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5839" y="4758373"/>
            <a:ext cx="1219200" cy="1252015"/>
          </a:xfrm>
          <a:prstGeom prst="rect">
            <a:avLst/>
          </a:prstGeom>
        </p:spPr>
      </p:pic>
      <p:pic>
        <p:nvPicPr>
          <p:cNvPr id="14" name="Picture 13" descr="A black and white logo&#10;&#10;Description automatically generated">
            <a:extLst>
              <a:ext uri="{FF2B5EF4-FFF2-40B4-BE49-F238E27FC236}">
                <a16:creationId xmlns:a16="http://schemas.microsoft.com/office/drawing/2014/main" id="{FE31228F-D17D-5AA4-8182-AEC616FF93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93011" y="3773800"/>
            <a:ext cx="1256986" cy="1029623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CDAA94A-23F0-9B77-E74B-325B20655D20}"/>
              </a:ext>
            </a:extLst>
          </p:cNvPr>
          <p:cNvCxnSpPr/>
          <p:nvPr/>
        </p:nvCxnSpPr>
        <p:spPr>
          <a:xfrm flipV="1">
            <a:off x="2987544" y="3300531"/>
            <a:ext cx="983672" cy="25051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DC25FD05-C2ED-A20B-2C3D-3BCC1F24A560}"/>
              </a:ext>
            </a:extLst>
          </p:cNvPr>
          <p:cNvCxnSpPr/>
          <p:nvPr/>
        </p:nvCxnSpPr>
        <p:spPr>
          <a:xfrm>
            <a:off x="5007080" y="3303600"/>
            <a:ext cx="1311144" cy="25013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8D23965-7697-AFF1-8E78-DB6F6D2BEA66}"/>
              </a:ext>
            </a:extLst>
          </p:cNvPr>
          <p:cNvCxnSpPr/>
          <p:nvPr/>
        </p:nvCxnSpPr>
        <p:spPr>
          <a:xfrm flipV="1">
            <a:off x="7687856" y="3309189"/>
            <a:ext cx="1720482" cy="24988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A6C8589-659D-6DC1-4641-AB423476E1A4}"/>
              </a:ext>
            </a:extLst>
          </p:cNvPr>
          <p:cNvSpPr txBox="1"/>
          <p:nvPr/>
        </p:nvSpPr>
        <p:spPr>
          <a:xfrm>
            <a:off x="6486446" y="4288612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Backend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AF117A-FFF3-CDBC-2114-36E115148A76}"/>
              </a:ext>
            </a:extLst>
          </p:cNvPr>
          <p:cNvSpPr txBox="1"/>
          <p:nvPr/>
        </p:nvSpPr>
        <p:spPr>
          <a:xfrm>
            <a:off x="3917058" y="2027801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Database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1F1298-730A-BE00-BC31-EAE99FD34F6E}"/>
              </a:ext>
            </a:extLst>
          </p:cNvPr>
          <p:cNvSpPr txBox="1"/>
          <p:nvPr/>
        </p:nvSpPr>
        <p:spPr>
          <a:xfrm>
            <a:off x="1391752" y="312356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Web scraping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9514999-425D-F935-8528-60EEA267A549}"/>
                  </a:ext>
                </a:extLst>
              </p14:cNvPr>
              <p14:cNvContentPartPr/>
              <p14:nvPr/>
            </p14:nvContentPartPr>
            <p14:xfrm>
              <a:off x="6668518" y="5697809"/>
              <a:ext cx="780124" cy="226797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9514999-425D-F935-8528-60EEA267A54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650526" y="5679838"/>
                <a:ext cx="815748" cy="2623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16414C0-53C4-422D-DF10-AE622BF5E615}"/>
                  </a:ext>
                </a:extLst>
              </p14:cNvPr>
              <p14:cNvContentPartPr/>
              <p14:nvPr/>
            </p14:nvContentPartPr>
            <p14:xfrm>
              <a:off x="11358660" y="-133133"/>
              <a:ext cx="12595" cy="12595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16414C0-53C4-422D-DF10-AE622BF5E61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728910" y="-762883"/>
                <a:ext cx="1259500" cy="1259500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Picture 24" descr="A black line icon of a brain and a chip&#10;&#10;Description automatically generated">
            <a:extLst>
              <a:ext uri="{FF2B5EF4-FFF2-40B4-BE49-F238E27FC236}">
                <a16:creationId xmlns:a16="http://schemas.microsoft.com/office/drawing/2014/main" id="{0DCB15C8-DAD1-5290-B593-2A813057DDF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04978" y="5412437"/>
            <a:ext cx="1319961" cy="1335636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C631E42-B98C-19B6-197E-305EB1B80351}"/>
              </a:ext>
            </a:extLst>
          </p:cNvPr>
          <p:cNvCxnSpPr/>
          <p:nvPr/>
        </p:nvCxnSpPr>
        <p:spPr>
          <a:xfrm flipH="1">
            <a:off x="7762324" y="6366163"/>
            <a:ext cx="1648690" cy="1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301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32DC26D-8B9B-4CC1-B3CC-D3EA0FB16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Digital financial graph">
            <a:extLst>
              <a:ext uri="{FF2B5EF4-FFF2-40B4-BE49-F238E27FC236}">
                <a16:creationId xmlns:a16="http://schemas.microsoft.com/office/drawing/2014/main" id="{51D92E35-B81C-B383-989C-8ACDE7641C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l="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980369-555C-8C05-FB7F-D6B43B70C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684437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/>
              <a:t>Improvement Scope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BB7ADC3-53A0-44F2-914A-78CADAF33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45" y="1828800"/>
            <a:ext cx="0" cy="3200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7168089-0E8E-E0DE-CA7B-843D73CE72D6}"/>
              </a:ext>
            </a:extLst>
          </p:cNvPr>
          <p:cNvSpPr txBox="1"/>
          <p:nvPr/>
        </p:nvSpPr>
        <p:spPr>
          <a:xfrm>
            <a:off x="4971371" y="643467"/>
            <a:ext cx="6574112" cy="5571066"/>
          </a:xfrm>
          <a:prstGeom prst="rect">
            <a:avLst/>
          </a:prstGeom>
        </p:spPr>
        <p:txBody>
          <a:bodyPr rot="0" spcFirstLastPara="0" vertOverflow="overflow" horzOverflow="overflow" vert="horz" lIns="45720" tIns="45720" rIns="4572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"/>
              <a:buChar char="q"/>
            </a:pPr>
            <a:r>
              <a:rPr lang="en-US" b="1"/>
              <a:t>Incorporate Real-time Data:</a:t>
            </a:r>
            <a:r>
              <a:rPr lang="en-US"/>
              <a:t> Constantly update the algorithm with real-time data from various sources to reflect the most current market conditions.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"/>
              <a:buChar char="q"/>
            </a:pPr>
            <a:r>
              <a:rPr lang="en-US" b="1"/>
              <a:t>Market Insights: </a:t>
            </a:r>
            <a:r>
              <a:rPr lang="en-US"/>
              <a:t>Offer market trend analysis to sellers, giving them insights into when might be the best time to sell.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"/>
              <a:buChar char="q"/>
            </a:pPr>
            <a:r>
              <a:rPr lang="en-US" b="1"/>
              <a:t>Buyer-Seller Matching: </a:t>
            </a:r>
            <a:r>
              <a:rPr lang="en-US"/>
              <a:t>Use the system to not just recommend cars but also match sellers with potential buyers, creating a more efficient marketplace.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"/>
              <a:buChar char="q"/>
            </a:pPr>
            <a:r>
              <a:rPr lang="en-US" b="1"/>
              <a:t>Interactive Experience: </a:t>
            </a:r>
            <a:r>
              <a:rPr lang="en-US"/>
              <a:t>Develop an interactive interface that visually adapts as buyers specify preferences, perhaps using virtual reality or augmented reality for car viewing.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"/>
              <a:buChar char="q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712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5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411DB08-1669-426B-BBEB-FAD285EF8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29E4219-121F-4CD1-AA58-24746CD2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81265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A828D9-58FE-2E41-877A-8EB1B26E8193}"/>
              </a:ext>
            </a:extLst>
          </p:cNvPr>
          <p:cNvSpPr txBox="1"/>
          <p:nvPr/>
        </p:nvSpPr>
        <p:spPr>
          <a:xfrm>
            <a:off x="634275" y="640080"/>
            <a:ext cx="6707817" cy="303485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2F50912-06FD-4216-BAD3-21050F595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5582" y="3765314"/>
            <a:ext cx="585216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Smiling Face with No Fill">
            <a:extLst>
              <a:ext uri="{FF2B5EF4-FFF2-40B4-BE49-F238E27FC236}">
                <a16:creationId xmlns:a16="http://schemas.microsoft.com/office/drawing/2014/main" id="{F0A59107-CFBC-E5F8-6EFE-F46D1BDE2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65488" y="2744235"/>
            <a:ext cx="1208544" cy="121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90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Q And A Question Sticker by Tijdschrift Tina for iOS &amp; Android | GIPHY">
            <a:extLst>
              <a:ext uri="{FF2B5EF4-FFF2-40B4-BE49-F238E27FC236}">
                <a16:creationId xmlns:a16="http://schemas.microsoft.com/office/drawing/2014/main" id="{28819654-FCFE-EA52-F791-EEBB4AC0A07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719" y="1528210"/>
            <a:ext cx="4022725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126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rge car car park from above">
            <a:extLst>
              <a:ext uri="{FF2B5EF4-FFF2-40B4-BE49-F238E27FC236}">
                <a16:creationId xmlns:a16="http://schemas.microsoft.com/office/drawing/2014/main" id="{F39EACF9-BD9D-4574-D23C-78DFA91876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0878" b="45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3ADCB1-371D-BFE1-5601-D1082277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Problem Statement</a:t>
            </a:r>
            <a:endParaRPr lang="en-ZA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49CA-3F3C-33FC-D170-EE8DAE14E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45720" tIns="45720" rIns="45720" bIns="45720" rtlCol="0" anchor="t">
            <a:normAutofit/>
          </a:bodyPr>
          <a:lstStyle/>
          <a:p>
            <a:r>
              <a:rPr lang="en-US" sz="2100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Amidst a rise in car resales due to shifting preferences and economic and environmental factors, we aim to launch a data-driven car resale marketplace to simplify and enhance the buying and selling experience.</a:t>
            </a:r>
            <a:r>
              <a:rPr lang="en-US" sz="2100">
                <a:solidFill>
                  <a:srgbClr val="FFFFFF"/>
                </a:solidFill>
                <a:latin typeface="Times New Roman"/>
                <a:ea typeface="+mn-lt"/>
                <a:cs typeface="Times New Roman"/>
              </a:rPr>
              <a:t> O</a:t>
            </a:r>
            <a:r>
              <a:rPr lang="en-US" sz="2000">
                <a:solidFill>
                  <a:srgbClr val="FFFFFF"/>
                </a:solidFill>
                <a:latin typeface="Times New Roman"/>
                <a:ea typeface="+mn-lt"/>
                <a:cs typeface="Times New Roman"/>
              </a:rPr>
              <a:t>ur project centers on the following key objectives:</a:t>
            </a:r>
          </a:p>
          <a:p>
            <a:r>
              <a:rPr lang="en-US" sz="2000" b="1">
                <a:solidFill>
                  <a:srgbClr val="FFFF00"/>
                </a:solidFill>
                <a:latin typeface="Times New Roman"/>
                <a:ea typeface="+mn-lt"/>
                <a:cs typeface="+mn-lt"/>
              </a:rPr>
              <a:t>Price Prediction Engine</a:t>
            </a:r>
            <a:r>
              <a:rPr lang="en-US" sz="2000" b="1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:</a:t>
            </a:r>
            <a:r>
              <a:rPr lang="en-US" sz="2000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 Develop a sophisticated algorithm that can predict the resale price of cars with high accuracy, factoring in a comprehensive set of car features and market data to assist sellers in setting fair and competitive prices.</a:t>
            </a:r>
            <a:endParaRPr lang="en-US" sz="2000">
              <a:solidFill>
                <a:srgbClr val="FFFFFF"/>
              </a:solidFill>
            </a:endParaRPr>
          </a:p>
          <a:p>
            <a:r>
              <a:rPr lang="en-US" sz="2000" b="1">
                <a:solidFill>
                  <a:srgbClr val="FF0000"/>
                </a:solidFill>
                <a:latin typeface="Times New Roman"/>
                <a:ea typeface="+mn-lt"/>
                <a:cs typeface="+mn-lt"/>
              </a:rPr>
              <a:t>Smart Recommendation System</a:t>
            </a:r>
            <a:r>
              <a:rPr lang="en-US" sz="2000" b="1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:</a:t>
            </a:r>
            <a:r>
              <a:rPr lang="en-US" sz="2000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 Create a recommendation engine that aligns with individual buyer preferences, such as make, model, year, mileage, and other desired features, making the search for the perfect car more efficient and personalized.</a:t>
            </a:r>
          </a:p>
        </p:txBody>
      </p:sp>
    </p:spTree>
    <p:extLst>
      <p:ext uri="{BB962C8B-B14F-4D97-AF65-F5344CB8AC3E}">
        <p14:creationId xmlns:p14="http://schemas.microsoft.com/office/powerpoint/2010/main" val="3084429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CF73B-E55D-D61E-8F8B-63FEC9AC7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805" y="778399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 Extraction</a:t>
            </a:r>
            <a:br>
              <a:rPr lang="en-US">
                <a:solidFill>
                  <a:srgbClr val="FFFFFF"/>
                </a:solidFill>
              </a:rPr>
            </a:b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3F6B1-0009-BE26-8B85-ED71D81EB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819" y="1974761"/>
            <a:ext cx="3791711" cy="3931920"/>
          </a:xfrm>
        </p:spPr>
        <p:txBody>
          <a:bodyPr vert="horz" lIns="45720" tIns="45720" rIns="45720" bIns="45720" rtlCol="0">
            <a:normAutofit/>
          </a:bodyPr>
          <a:lstStyle/>
          <a:p>
            <a:r>
              <a:rPr lang="en-ZA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We have collected data for this project by scraping car sale listings from vroom.com, a used car marketplace website, using Python libraries such as Selenium and Beautiful Soup. </a:t>
            </a:r>
            <a:endParaRPr lang="en-US">
              <a:solidFill>
                <a:srgbClr val="FFFFFF"/>
              </a:solidFill>
            </a:endParaRPr>
          </a:p>
          <a:p>
            <a:r>
              <a:rPr lang="en-ZA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This data includes comprehensive information about various car listings, which will serve as the foundation for our car resale marketplace.</a:t>
            </a:r>
            <a:endParaRPr lang="en-ZA">
              <a:solidFill>
                <a:srgbClr val="FFFFFF"/>
              </a:solidFill>
            </a:endParaRPr>
          </a:p>
          <a:p>
            <a:endParaRPr lang="en-ZA">
              <a:solidFill>
                <a:srgbClr val="FFFFFF"/>
              </a:solidFill>
              <a:latin typeface="Times New Roman"/>
              <a:ea typeface="+mn-lt"/>
              <a:cs typeface="+mn-lt"/>
            </a:endParaRPr>
          </a:p>
        </p:txBody>
      </p:sp>
      <p:pic>
        <p:nvPicPr>
          <p:cNvPr id="4" name="Picture 3" descr="A screenshot of a vehicle details page&#10;&#10;Description automatically generated">
            <a:extLst>
              <a:ext uri="{FF2B5EF4-FFF2-40B4-BE49-F238E27FC236}">
                <a16:creationId xmlns:a16="http://schemas.microsoft.com/office/drawing/2014/main" id="{C0B64854-BDB4-66D1-96EA-F09AC86D7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719" y="1718784"/>
            <a:ext cx="7301892" cy="390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002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CF73B-E55D-D61E-8F8B-63FEC9AC7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934" y="514702"/>
            <a:ext cx="9720072" cy="1499616"/>
          </a:xfrm>
        </p:spPr>
        <p:txBody>
          <a:bodyPr>
            <a:normAutofit/>
          </a:bodyPr>
          <a:lstStyle/>
          <a:p>
            <a:r>
              <a:rPr lang="en-US"/>
              <a:t>Data Extraction</a:t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3F6B1-0009-BE26-8B85-ED71D81EB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742" y="746660"/>
            <a:ext cx="9720073" cy="4023360"/>
          </a:xfrm>
        </p:spPr>
        <p:txBody>
          <a:bodyPr vert="horz" lIns="45720" tIns="45720" rIns="45720" bIns="45720" rtlCol="0" anchor="t">
            <a:normAutofit/>
          </a:bodyPr>
          <a:lstStyle/>
          <a:p>
            <a:endParaRPr lang="en-ZA" sz="2000">
              <a:solidFill>
                <a:srgbClr val="374151"/>
              </a:solidFill>
              <a:latin typeface="Times New Roman"/>
            </a:endParaRPr>
          </a:p>
          <a:p>
            <a:endParaRPr lang="en-ZA" sz="2000">
              <a:solidFill>
                <a:srgbClr val="374151"/>
              </a:solidFill>
              <a:latin typeface="Times New Roman"/>
              <a:ea typeface="+mn-lt"/>
              <a:cs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228B04-AA52-2970-D6D1-559DA0E6A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675" y="1418234"/>
            <a:ext cx="8391869" cy="5301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27B82A-750C-6E84-C883-A4AD6BACA423}"/>
              </a:ext>
            </a:extLst>
          </p:cNvPr>
          <p:cNvSpPr txBox="1"/>
          <p:nvPr/>
        </p:nvSpPr>
        <p:spPr>
          <a:xfrm>
            <a:off x="681779" y="1942265"/>
            <a:ext cx="2208301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W Cen MT"/>
              </a:rPr>
              <a:t>The scraper </a:t>
            </a:r>
          </a:p>
          <a:p>
            <a:r>
              <a:rPr lang="en-US">
                <a:latin typeface="TW Cen MT"/>
              </a:rPr>
              <a:t>script runs on</a:t>
            </a:r>
          </a:p>
          <a:p>
            <a:r>
              <a:rPr lang="en-US">
                <a:latin typeface="TW Cen MT"/>
              </a:rPr>
              <a:t> </a:t>
            </a:r>
            <a:r>
              <a:rPr lang="en-US" err="1">
                <a:latin typeface="TW Cen MT"/>
              </a:rPr>
              <a:t>vroom.com's</a:t>
            </a:r>
            <a:r>
              <a:rPr lang="en-US">
                <a:latin typeface="TW Cen MT"/>
              </a:rPr>
              <a:t> </a:t>
            </a:r>
          </a:p>
          <a:p>
            <a:r>
              <a:rPr lang="en-US">
                <a:latin typeface="TW Cen MT"/>
              </a:rPr>
              <a:t>listings and extract</a:t>
            </a:r>
          </a:p>
          <a:p>
            <a:r>
              <a:rPr lang="en-US">
                <a:latin typeface="TW Cen MT"/>
              </a:rPr>
              <a:t> all relevant data </a:t>
            </a:r>
          </a:p>
          <a:p>
            <a:r>
              <a:rPr lang="en-US">
                <a:latin typeface="TW Cen MT"/>
              </a:rPr>
              <a:t>that we have targeted.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82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CF73B-E55D-D61E-8F8B-63FEC9AC7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202" y="-453"/>
            <a:ext cx="9720072" cy="1499616"/>
          </a:xfrm>
        </p:spPr>
        <p:txBody>
          <a:bodyPr>
            <a:normAutofit/>
          </a:bodyPr>
          <a:lstStyle/>
          <a:p>
            <a:r>
              <a:rPr lang="en-US"/>
              <a:t>Data Extraction</a:t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3F6B1-0009-BE26-8B85-ED71D81EB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742" y="746660"/>
            <a:ext cx="9720073" cy="4023360"/>
          </a:xfrm>
        </p:spPr>
        <p:txBody>
          <a:bodyPr vert="horz" lIns="45720" tIns="45720" rIns="45720" bIns="45720" rtlCol="0" anchor="t">
            <a:normAutofit/>
          </a:bodyPr>
          <a:lstStyle/>
          <a:p>
            <a:endParaRPr lang="en-ZA" sz="2000">
              <a:solidFill>
                <a:srgbClr val="374151"/>
              </a:solidFill>
              <a:latin typeface="Times New Roman"/>
            </a:endParaRPr>
          </a:p>
          <a:p>
            <a:endParaRPr lang="en-ZA" sz="2000">
              <a:solidFill>
                <a:srgbClr val="374151"/>
              </a:solidFill>
              <a:latin typeface="Times New Roman"/>
              <a:ea typeface="+mn-lt"/>
              <a:cs typeface="+mn-lt"/>
            </a:endParaRPr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9843B462-E45F-AEB4-9DAD-104CB5018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" y="5233379"/>
            <a:ext cx="5520408" cy="15678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580B7DC-D10E-8903-68EC-1CBCECC17E39}"/>
              </a:ext>
            </a:extLst>
          </p:cNvPr>
          <p:cNvSpPr/>
          <p:nvPr/>
        </p:nvSpPr>
        <p:spPr>
          <a:xfrm>
            <a:off x="1624760" y="5554413"/>
            <a:ext cx="3778511" cy="3022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A097AB4F-8FA0-7A63-320C-D64C63F95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276" y="746861"/>
            <a:ext cx="8688057" cy="4425949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ACB6FAD-46F7-6354-6A13-BBBE69F71EB6}"/>
              </a:ext>
            </a:extLst>
          </p:cNvPr>
          <p:cNvCxnSpPr/>
          <p:nvPr/>
        </p:nvCxnSpPr>
        <p:spPr>
          <a:xfrm flipV="1">
            <a:off x="2578204" y="1820614"/>
            <a:ext cx="813640" cy="3733169"/>
          </a:xfrm>
          <a:prstGeom prst="bent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A0493A1-1795-D3D0-AB84-1AB4B71CA18B}"/>
              </a:ext>
            </a:extLst>
          </p:cNvPr>
          <p:cNvSpPr/>
          <p:nvPr/>
        </p:nvSpPr>
        <p:spPr>
          <a:xfrm>
            <a:off x="7808925" y="1246909"/>
            <a:ext cx="1083173" cy="17633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6D7E81-6433-6D3F-08F2-749DE041B53A}"/>
              </a:ext>
            </a:extLst>
          </p:cNvPr>
          <p:cNvSpPr/>
          <p:nvPr/>
        </p:nvSpPr>
        <p:spPr>
          <a:xfrm>
            <a:off x="7764841" y="1819983"/>
            <a:ext cx="1083173" cy="17633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ACC9B8-A2F4-7BA1-C1B2-B237B7A426B4}"/>
              </a:ext>
            </a:extLst>
          </p:cNvPr>
          <p:cNvSpPr/>
          <p:nvPr/>
        </p:nvSpPr>
        <p:spPr>
          <a:xfrm>
            <a:off x="10302742" y="1423239"/>
            <a:ext cx="478612" cy="20152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40160B-037D-AC13-7BB1-15D6F2463B0C}"/>
              </a:ext>
            </a:extLst>
          </p:cNvPr>
          <p:cNvSpPr/>
          <p:nvPr/>
        </p:nvSpPr>
        <p:spPr>
          <a:xfrm>
            <a:off x="10302742" y="1996313"/>
            <a:ext cx="478612" cy="21411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FF7024-11E2-CB3F-7226-E75F4F6D93A3}"/>
              </a:ext>
            </a:extLst>
          </p:cNvPr>
          <p:cNvSpPr/>
          <p:nvPr/>
        </p:nvSpPr>
        <p:spPr>
          <a:xfrm>
            <a:off x="7764841" y="2411949"/>
            <a:ext cx="881653" cy="15114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41731-DCE4-E5EC-CF7D-94F40222F768}"/>
              </a:ext>
            </a:extLst>
          </p:cNvPr>
          <p:cNvSpPr/>
          <p:nvPr/>
        </p:nvSpPr>
        <p:spPr>
          <a:xfrm>
            <a:off x="7563321" y="2619768"/>
            <a:ext cx="415636" cy="14484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AE4369-1C14-E346-01E0-36781AF67220}"/>
              </a:ext>
            </a:extLst>
          </p:cNvPr>
          <p:cNvSpPr/>
          <p:nvPr/>
        </p:nvSpPr>
        <p:spPr>
          <a:xfrm>
            <a:off x="7727056" y="2959834"/>
            <a:ext cx="705322" cy="17633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018253-DF7C-A936-28C8-23DE6D1E5D10}"/>
              </a:ext>
            </a:extLst>
          </p:cNvPr>
          <p:cNvSpPr/>
          <p:nvPr/>
        </p:nvSpPr>
        <p:spPr>
          <a:xfrm>
            <a:off x="7664081" y="3173950"/>
            <a:ext cx="699025" cy="16373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8AAF1D-9531-6C3C-CB53-30623DFBD90D}"/>
              </a:ext>
            </a:extLst>
          </p:cNvPr>
          <p:cNvSpPr/>
          <p:nvPr/>
        </p:nvSpPr>
        <p:spPr>
          <a:xfrm>
            <a:off x="8023040" y="3551802"/>
            <a:ext cx="409340" cy="17633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AD44C0-F671-F94B-CEB2-899422906292}"/>
              </a:ext>
            </a:extLst>
          </p:cNvPr>
          <p:cNvSpPr/>
          <p:nvPr/>
        </p:nvSpPr>
        <p:spPr>
          <a:xfrm>
            <a:off x="7859304" y="3728131"/>
            <a:ext cx="1284693" cy="17633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C920E3-D53A-5C3C-9ECC-DF275C52104E}"/>
              </a:ext>
            </a:extLst>
          </p:cNvPr>
          <p:cNvSpPr/>
          <p:nvPr/>
        </p:nvSpPr>
        <p:spPr>
          <a:xfrm>
            <a:off x="8023040" y="4124875"/>
            <a:ext cx="1083173" cy="17633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A28F5DD-96D8-AA82-4894-5869C9688EF5}"/>
              </a:ext>
            </a:extLst>
          </p:cNvPr>
          <p:cNvSpPr/>
          <p:nvPr/>
        </p:nvSpPr>
        <p:spPr>
          <a:xfrm>
            <a:off x="8092313" y="4301206"/>
            <a:ext cx="1335073" cy="17633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76A6D7-AA40-5B05-29ED-FF96B3E81195}"/>
              </a:ext>
            </a:extLst>
          </p:cNvPr>
          <p:cNvSpPr txBox="1"/>
          <p:nvPr/>
        </p:nvSpPr>
        <p:spPr>
          <a:xfrm>
            <a:off x="9427389" y="1183933"/>
            <a:ext cx="107435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solidFill>
                  <a:srgbClr val="FFC000"/>
                </a:solidFill>
              </a:rPr>
              <a:t>Property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097ED3-61B4-87FD-6BD1-F5F66B7B1B9E}"/>
              </a:ext>
            </a:extLst>
          </p:cNvPr>
          <p:cNvSpPr txBox="1"/>
          <p:nvPr/>
        </p:nvSpPr>
        <p:spPr>
          <a:xfrm>
            <a:off x="9427388" y="1757007"/>
            <a:ext cx="107435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solidFill>
                  <a:srgbClr val="FFC000"/>
                </a:solidFill>
              </a:rPr>
              <a:t>Property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C7213D-5CBB-0BC9-6404-433CDCB04CFA}"/>
              </a:ext>
            </a:extLst>
          </p:cNvPr>
          <p:cNvSpPr txBox="1"/>
          <p:nvPr/>
        </p:nvSpPr>
        <p:spPr>
          <a:xfrm>
            <a:off x="9143999" y="2254511"/>
            <a:ext cx="107435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solidFill>
                  <a:srgbClr val="FFC000"/>
                </a:solidFill>
              </a:rPr>
              <a:t>Property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B52AF5-8805-A225-4D6D-53FF484ED286}"/>
              </a:ext>
            </a:extLst>
          </p:cNvPr>
          <p:cNvSpPr txBox="1"/>
          <p:nvPr/>
        </p:nvSpPr>
        <p:spPr>
          <a:xfrm>
            <a:off x="8892098" y="2865370"/>
            <a:ext cx="107435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solidFill>
                  <a:srgbClr val="FFC000"/>
                </a:solidFill>
              </a:rPr>
              <a:t>Property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7486AE-35DE-7642-841C-1A51397DA9FB}"/>
              </a:ext>
            </a:extLst>
          </p:cNvPr>
          <p:cNvSpPr txBox="1"/>
          <p:nvPr/>
        </p:nvSpPr>
        <p:spPr>
          <a:xfrm>
            <a:off x="8892098" y="3488825"/>
            <a:ext cx="107435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solidFill>
                  <a:srgbClr val="FFC000"/>
                </a:solidFill>
              </a:rPr>
              <a:t>Property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3C8607-FCFF-E1B4-B13C-37429EF2BAA0}"/>
              </a:ext>
            </a:extLst>
          </p:cNvPr>
          <p:cNvSpPr txBox="1"/>
          <p:nvPr/>
        </p:nvSpPr>
        <p:spPr>
          <a:xfrm>
            <a:off x="9144000" y="4061899"/>
            <a:ext cx="107435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solidFill>
                  <a:srgbClr val="FFC000"/>
                </a:solidFill>
              </a:rPr>
              <a:t>Property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116575-3D11-B0AA-6AD3-66D92E12DFE7}"/>
              </a:ext>
            </a:extLst>
          </p:cNvPr>
          <p:cNvSpPr txBox="1"/>
          <p:nvPr/>
        </p:nvSpPr>
        <p:spPr>
          <a:xfrm>
            <a:off x="11285156" y="1372859"/>
            <a:ext cx="7053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solidFill>
                  <a:schemeClr val="bg2"/>
                </a:solidFill>
              </a:rPr>
              <a:t>Value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2462B2-9899-8291-A7A4-29045EF5825E}"/>
              </a:ext>
            </a:extLst>
          </p:cNvPr>
          <p:cNvSpPr txBox="1"/>
          <p:nvPr/>
        </p:nvSpPr>
        <p:spPr>
          <a:xfrm>
            <a:off x="11285155" y="1952229"/>
            <a:ext cx="7053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solidFill>
                  <a:schemeClr val="bg2"/>
                </a:solidFill>
              </a:rPr>
              <a:t>Value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73457F-817A-30A2-DC42-615808B9F2B6}"/>
              </a:ext>
            </a:extLst>
          </p:cNvPr>
          <p:cNvSpPr txBox="1"/>
          <p:nvPr/>
        </p:nvSpPr>
        <p:spPr>
          <a:xfrm>
            <a:off x="8936180" y="2537899"/>
            <a:ext cx="7053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solidFill>
                  <a:schemeClr val="bg2"/>
                </a:solidFill>
              </a:rPr>
              <a:t>Value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6F197A-085F-A4C4-DE1E-2FD14C409638}"/>
              </a:ext>
            </a:extLst>
          </p:cNvPr>
          <p:cNvSpPr txBox="1"/>
          <p:nvPr/>
        </p:nvSpPr>
        <p:spPr>
          <a:xfrm>
            <a:off x="9238461" y="3104676"/>
            <a:ext cx="7053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solidFill>
                  <a:schemeClr val="bg2"/>
                </a:solidFill>
              </a:rPr>
              <a:t>Value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EEE2BF-5E0C-B08A-1F1F-16FBB05F919B}"/>
              </a:ext>
            </a:extLst>
          </p:cNvPr>
          <p:cNvSpPr txBox="1"/>
          <p:nvPr/>
        </p:nvSpPr>
        <p:spPr>
          <a:xfrm>
            <a:off x="10126412" y="3665155"/>
            <a:ext cx="7053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solidFill>
                  <a:schemeClr val="bg2"/>
                </a:solidFill>
              </a:rPr>
              <a:t>Value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D12AB42-1780-694F-1CFE-31292B093F66}"/>
              </a:ext>
            </a:extLst>
          </p:cNvPr>
          <p:cNvSpPr txBox="1"/>
          <p:nvPr/>
        </p:nvSpPr>
        <p:spPr>
          <a:xfrm>
            <a:off x="10479073" y="4238230"/>
            <a:ext cx="7053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solidFill>
                  <a:schemeClr val="bg2"/>
                </a:solidFill>
              </a:rPr>
              <a:t>Value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C6EDA2F-DA87-6040-FA57-5DBFBCBBB78E}"/>
              </a:ext>
            </a:extLst>
          </p:cNvPr>
          <p:cNvSpPr txBox="1"/>
          <p:nvPr/>
        </p:nvSpPr>
        <p:spPr>
          <a:xfrm>
            <a:off x="5718149" y="5315107"/>
            <a:ext cx="627233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/>
              <a:t>To extract the features we need we needed we wrote custom html + regex parsers to fetch the relevant information.</a:t>
            </a:r>
          </a:p>
          <a:p>
            <a:pPr marL="285750" indent="-285750">
              <a:buFont typeface="Calibri"/>
              <a:buChar char="-"/>
            </a:pPr>
            <a:r>
              <a:rPr lang="en-US"/>
              <a:t>The idea is extracting a </a:t>
            </a:r>
            <a:r>
              <a:rPr lang="en-US" err="1"/>
              <a:t>json</a:t>
            </a:r>
            <a:r>
              <a:rPr lang="en-US"/>
              <a:t> from html in the form of </a:t>
            </a:r>
            <a:br>
              <a:rPr lang="en-US"/>
            </a:br>
            <a:r>
              <a:rPr lang="en-US"/>
              <a:t>- {"</a:t>
            </a:r>
            <a:r>
              <a:rPr lang="en-US" err="1"/>
              <a:t>Property":"Value</a:t>
            </a:r>
            <a:r>
              <a:rPr lang="en-US"/>
              <a:t>"}</a:t>
            </a:r>
          </a:p>
          <a:p>
            <a:pPr marL="285750" indent="-285750">
              <a:buFont typeface="Calibri"/>
              <a:buChar char="-"/>
            </a:pPr>
            <a:r>
              <a:rPr lang="en-US"/>
              <a:t>An example is highlighted above.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441EC43-5149-AF44-02C3-9A5EE1111610}"/>
              </a:ext>
            </a:extLst>
          </p:cNvPr>
          <p:cNvSpPr txBox="1"/>
          <p:nvPr/>
        </p:nvSpPr>
        <p:spPr>
          <a:xfrm>
            <a:off x="62975" y="3551801"/>
            <a:ext cx="280869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Below is an example of what one vehicle's extracted scraped data looks like.</a:t>
            </a:r>
          </a:p>
        </p:txBody>
      </p:sp>
    </p:spTree>
    <p:extLst>
      <p:ext uri="{BB962C8B-B14F-4D97-AF65-F5344CB8AC3E}">
        <p14:creationId xmlns:p14="http://schemas.microsoft.com/office/powerpoint/2010/main" val="1850349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CF73B-E55D-D61E-8F8B-63FEC9AC7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202" y="-453"/>
            <a:ext cx="9720072" cy="1499616"/>
          </a:xfrm>
        </p:spPr>
        <p:txBody>
          <a:bodyPr>
            <a:normAutofit/>
          </a:bodyPr>
          <a:lstStyle/>
          <a:p>
            <a:r>
              <a:rPr lang="en-US"/>
              <a:t>Data Extraction</a:t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3F6B1-0009-BE26-8B85-ED71D81EB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742" y="734065"/>
            <a:ext cx="9720073" cy="4023360"/>
          </a:xfrm>
        </p:spPr>
        <p:txBody>
          <a:bodyPr vert="horz" lIns="45720" tIns="45720" rIns="45720" bIns="45720" rtlCol="0" anchor="t">
            <a:normAutofit/>
          </a:bodyPr>
          <a:lstStyle/>
          <a:p>
            <a:endParaRPr lang="en-ZA" sz="2000">
              <a:solidFill>
                <a:srgbClr val="374151"/>
              </a:solidFill>
              <a:latin typeface="Times New Roman"/>
            </a:endParaRPr>
          </a:p>
          <a:p>
            <a:endParaRPr lang="en-ZA" sz="2000">
              <a:solidFill>
                <a:srgbClr val="374151"/>
              </a:solidFill>
              <a:latin typeface="Times New Roman"/>
              <a:ea typeface="+mn-lt"/>
              <a:cs typeface="+mn-lt"/>
            </a:endParaRPr>
          </a:p>
        </p:txBody>
      </p:sp>
      <p:pic>
        <p:nvPicPr>
          <p:cNvPr id="5" name="Picture 4" descr="A table of colors with black text&#10;&#10;Description automatically generated">
            <a:extLst>
              <a:ext uri="{FF2B5EF4-FFF2-40B4-BE49-F238E27FC236}">
                <a16:creationId xmlns:a16="http://schemas.microsoft.com/office/drawing/2014/main" id="{6B9F64C2-DD00-51C6-B64B-44890F827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02" y="2064369"/>
            <a:ext cx="11137793" cy="26791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06DD84-2133-1040-1A8D-FA262DE4CA2B}"/>
              </a:ext>
            </a:extLst>
          </p:cNvPr>
          <p:cNvSpPr txBox="1"/>
          <p:nvPr/>
        </p:nvSpPr>
        <p:spPr>
          <a:xfrm>
            <a:off x="837570" y="850164"/>
            <a:ext cx="1047907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/>
              <a:t>After parsing, we extract and save the various features as a table(csv).</a:t>
            </a:r>
          </a:p>
          <a:p>
            <a:pPr marL="285750" indent="-285750">
              <a:buFont typeface="Calibri"/>
              <a:buChar char="-"/>
            </a:pPr>
            <a:r>
              <a:rPr lang="en-US"/>
              <a:t>This data, although useable would need to be cleaned further and pre-processed before we can derive any insights.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54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een screen with white text&#10;&#10;Description automatically generated">
            <a:extLst>
              <a:ext uri="{FF2B5EF4-FFF2-40B4-BE49-F238E27FC236}">
                <a16:creationId xmlns:a16="http://schemas.microsoft.com/office/drawing/2014/main" id="{6DEC5F81-93D8-7D21-FD5C-E7AEBB1EFC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-90976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27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diagram of data cleaning&#10;&#10;Description automatically generated">
            <a:extLst>
              <a:ext uri="{FF2B5EF4-FFF2-40B4-BE49-F238E27FC236}">
                <a16:creationId xmlns:a16="http://schemas.microsoft.com/office/drawing/2014/main" id="{DA9FDAB7-92F6-7205-E2ED-9D4577B5A5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032E29-B372-1821-B8B6-155C5B5492A4}"/>
              </a:ext>
            </a:extLst>
          </p:cNvPr>
          <p:cNvSpPr txBox="1">
            <a:spLocks/>
          </p:cNvSpPr>
          <p:nvPr/>
        </p:nvSpPr>
        <p:spPr>
          <a:xfrm>
            <a:off x="822360" y="4649274"/>
            <a:ext cx="9923988" cy="1930543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20B0602020104020603" pitchFamily="34" charset="0"/>
              <a:buChar char="q"/>
            </a:pPr>
            <a:endParaRPr lang="en-US" sz="1600">
              <a:solidFill>
                <a:srgbClr val="374151"/>
              </a:solidFill>
              <a:latin typeface="Times New Roman"/>
              <a:ea typeface="+mn-lt"/>
              <a:cs typeface="Times New Roman"/>
            </a:endParaRPr>
          </a:p>
          <a:p>
            <a:pPr marL="0" indent="0">
              <a:buFont typeface="Tw Cen MT" panose="020B0602020104020603" pitchFamily="34" charset="0"/>
              <a:buNone/>
            </a:pPr>
            <a:endParaRPr lang="en-US" sz="1600">
              <a:solidFill>
                <a:srgbClr val="374151"/>
              </a:solidFill>
              <a:latin typeface="Times New Roman"/>
              <a:ea typeface="+mn-lt"/>
              <a:cs typeface="Times New Roman"/>
            </a:endParaRPr>
          </a:p>
          <a:p>
            <a:pPr marL="342900" indent="-342900">
              <a:buFont typeface="Wingdings" panose="020B0602020104020603" pitchFamily="34" charset="0"/>
              <a:buChar char="q"/>
            </a:pPr>
            <a:endParaRPr lang="en-US" sz="1600">
              <a:solidFill>
                <a:srgbClr val="374151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Wingdings" panose="020B0602020104020603" pitchFamily="34" charset="0"/>
              <a:buChar char="q"/>
            </a:pPr>
            <a:endParaRPr lang="en-US" sz="1600">
              <a:solidFill>
                <a:srgbClr val="374151"/>
              </a:solidFill>
              <a:latin typeface="Times New Roman"/>
              <a:cs typeface="Times New Roman"/>
            </a:endParaRPr>
          </a:p>
          <a:p>
            <a:pPr>
              <a:buFont typeface="Arial" panose="020B0602020104020603" pitchFamily="34" charset="0"/>
              <a:buChar char="•"/>
            </a:pPr>
            <a:endParaRPr lang="en-US" sz="2000">
              <a:solidFill>
                <a:srgbClr val="374151"/>
              </a:solidFill>
              <a:latin typeface="Times New Roman"/>
              <a:cs typeface="Times New Roman"/>
            </a:endParaRPr>
          </a:p>
          <a:p>
            <a:pPr>
              <a:buFont typeface="Arial" panose="020B0602020104020603" pitchFamily="34" charset="0"/>
              <a:buChar char="•"/>
            </a:pPr>
            <a:endParaRPr lang="en-US" sz="2000">
              <a:solidFill>
                <a:srgbClr val="374151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000">
              <a:solidFill>
                <a:srgbClr val="374151"/>
              </a:solidFill>
              <a:latin typeface="Times New Roman"/>
              <a:cs typeface="Times New Roman"/>
            </a:endParaRPr>
          </a:p>
          <a:p>
            <a:pPr>
              <a:buFont typeface="Tw Cen MT" panose="020B0602020104020603" pitchFamily="34" charset="0"/>
              <a:buChar char=" "/>
            </a:pPr>
            <a:endParaRPr lang="en-US">
              <a:solidFill>
                <a:srgbClr val="000000"/>
              </a:solidFill>
              <a:latin typeface="Tw Cen MT" panose="020B0602020104020603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304454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892dfc-d45b-4d93-99ce-14caf858e521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44590C6E148F4181651E89FC878AEE" ma:contentTypeVersion="4" ma:contentTypeDescription="Create a new document." ma:contentTypeScope="" ma:versionID="79b22be04df4c270acb0aa4b0ac8a0dc">
  <xsd:schema xmlns:xsd="http://www.w3.org/2001/XMLSchema" xmlns:xs="http://www.w3.org/2001/XMLSchema" xmlns:p="http://schemas.microsoft.com/office/2006/metadata/properties" xmlns:ns3="91892dfc-d45b-4d93-99ce-14caf858e521" targetNamespace="http://schemas.microsoft.com/office/2006/metadata/properties" ma:root="true" ma:fieldsID="4b7cc6afbc0bab730290b2bce6003b99" ns3:_="">
    <xsd:import namespace="91892dfc-d45b-4d93-99ce-14caf858e521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892dfc-d45b-4d93-99ce-14caf858e521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0B70A3D-A05F-4B9C-8CCA-3A562900CC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067A8E-8837-4D86-BE67-83412D96E213}">
  <ds:schemaRefs>
    <ds:schemaRef ds:uri="91892dfc-d45b-4d93-99ce-14caf858e52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BFEA286-B13F-4494-9ED9-94988ECA1891}">
  <ds:schemaRefs>
    <ds:schemaRef ds:uri="91892dfc-d45b-4d93-99ce-14caf858e52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27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Integral</vt:lpstr>
      <vt:lpstr>PowerPoint Presentation</vt:lpstr>
      <vt:lpstr>AGENDA</vt:lpstr>
      <vt:lpstr>Problem Statement</vt:lpstr>
      <vt:lpstr>Data Extraction </vt:lpstr>
      <vt:lpstr>Data Extraction </vt:lpstr>
      <vt:lpstr>Data Extraction </vt:lpstr>
      <vt:lpstr>Data Extraction </vt:lpstr>
      <vt:lpstr>PowerPoint Presentation</vt:lpstr>
      <vt:lpstr>PowerPoint Presentation</vt:lpstr>
      <vt:lpstr>Data Preprocessing</vt:lpstr>
      <vt:lpstr>Exploratory Data analysis</vt:lpstr>
      <vt:lpstr>Exploratory Data analysis</vt:lpstr>
      <vt:lpstr>PowerPoint Presentation</vt:lpstr>
      <vt:lpstr>PowerPoint Presentation</vt:lpstr>
      <vt:lpstr>PowerPoint Presentation</vt:lpstr>
      <vt:lpstr>Hyper Parameter Tuning</vt:lpstr>
      <vt:lpstr>PowerPoint Presentation</vt:lpstr>
      <vt:lpstr>PowerPoint Presentation</vt:lpstr>
      <vt:lpstr>Comparison between different car types using stacking MODEL</vt:lpstr>
      <vt:lpstr>Recommender System</vt:lpstr>
      <vt:lpstr>Recommender System</vt:lpstr>
      <vt:lpstr>RECOMMENDER SYSTEM </vt:lpstr>
      <vt:lpstr>Recommender System</vt:lpstr>
      <vt:lpstr>Implementation</vt:lpstr>
      <vt:lpstr>Improvement Scope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Ganesh Talluri</dc:creator>
  <cp:revision>10</cp:revision>
  <dcterms:created xsi:type="dcterms:W3CDTF">2023-11-06T16:49:31Z</dcterms:created>
  <dcterms:modified xsi:type="dcterms:W3CDTF">2023-11-07T06:15:40Z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0x0101000844590C6E148F4181651E89FC878AEE</vt:lpwstr>
  </property>
</Properties>
</file>